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1" r:id="rId9"/>
    <p:sldId id="266" r:id="rId10"/>
    <p:sldId id="263" r:id="rId11"/>
    <p:sldId id="264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2BF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7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4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7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0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1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7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1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9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9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7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3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8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ip.powiat-otwocki.pl/plik,17358,informacja-o-mozliwosci-przekazywania-przez-osoby-uprawnione-opinii-o-udzielonej-nieodplatnej-pomocy-prawnej-lub-swiadczonym-nieodplatnym-poradnictwie-obywatelskim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07067" y="405384"/>
            <a:ext cx="9160933" cy="2514136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Możliwość wyrażenia opinii o udzielonej pomocy 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2" y="3149322"/>
            <a:ext cx="4547038" cy="370867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907792" y="3149322"/>
            <a:ext cx="776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Zadanie finansowane w ramach projektu ze środków budżetu państwa przez </a:t>
            </a:r>
            <a:r>
              <a:rPr lang="pl-PL"/>
              <a:t>Powiat </a:t>
            </a:r>
            <a:r>
              <a:rPr lang="pl-PL"/>
              <a:t>kozienicki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598" y="5737955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3200" y="2082800"/>
            <a:ext cx="9083502" cy="170180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 smtClean="0"/>
              <a:t>Jak wygląda taka karta?</a:t>
            </a:r>
            <a:br>
              <a:rPr lang="pl-PL" sz="5400" b="1" dirty="0" smtClean="0"/>
            </a:br>
            <a:r>
              <a:rPr lang="pl-PL" sz="5400" b="1" dirty="0" smtClean="0"/>
              <a:t>Część B – udzielenie opinii</a:t>
            </a:r>
            <a:endParaRPr lang="pl-PL" sz="5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3784600"/>
            <a:ext cx="2654300" cy="26543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216" y="56885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54" y="0"/>
            <a:ext cx="6751846" cy="6724911"/>
          </a:xfr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718" y="570679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zawartości 13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94" y="0"/>
            <a:ext cx="5631506" cy="6858000"/>
          </a:xfr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784" y="568007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404" y="952500"/>
            <a:ext cx="9512326" cy="43434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050" y="572240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Ustawa z </a:t>
            </a:r>
            <a:r>
              <a:rPr lang="pl-PL" dirty="0"/>
              <a:t>dnia 5 sierpnia 2015 </a:t>
            </a:r>
            <a:r>
              <a:rPr lang="pl-PL" dirty="0" smtClean="0"/>
              <a:t>r. o </a:t>
            </a:r>
            <a:r>
              <a:rPr lang="pl-PL" dirty="0"/>
              <a:t>nieodpłatnej pomocy prawnej, nieodpłatnym poradnictwie obywatelskim </a:t>
            </a:r>
            <a:r>
              <a:rPr lang="pl-PL" dirty="0" smtClean="0"/>
              <a:t>oraz edukacji prawnej</a:t>
            </a:r>
          </a:p>
          <a:p>
            <a:pPr marL="0" indent="0">
              <a:buNone/>
            </a:pPr>
            <a:r>
              <a:rPr lang="pl-PL" dirty="0" smtClean="0"/>
              <a:t>Wzór karty i informacje o udzieleniu opinii:</a:t>
            </a:r>
          </a:p>
          <a:p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www.bip.powiat-otwocki.pl/plik,17358,informacja-o-mozliwosci-przekazywania-przez-osoby-uprawnione-opinii-o-udzielonej-nieodplatnej-pomocy-prawnej-lub-swiadczonym-nieodplatnym-poradnictwie-obywatelskim.pdf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650" y="5667903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1"/>
                </a:solidFill>
              </a:rPr>
              <a:t>Kiedy możemy wyrazić opinię o udzielonej pomocy?</a:t>
            </a:r>
            <a:endParaRPr lang="pl-PL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Wyrazić opinię na temat udzielonej nieodpłatnej pomocy prawnej lub nieodpłatnego poradnictwa obywatelskiego możemy zaraz po otrzymaniu porady </a:t>
            </a:r>
          </a:p>
          <a:p>
            <a:r>
              <a:rPr lang="pl-PL" sz="2400" dirty="0" smtClean="0"/>
              <a:t>W przypadku osób, które korzystają z porad w formie zdalnej jest możliwość udzielenia opinii:</a:t>
            </a:r>
          </a:p>
          <a:p>
            <a:pPr>
              <a:buFont typeface="+mj-lt"/>
              <a:buAutoNum type="arabicPeriod"/>
            </a:pPr>
            <a:r>
              <a:rPr lang="pl-PL" sz="2400" dirty="0" smtClean="0"/>
              <a:t>przez telefon</a:t>
            </a:r>
          </a:p>
          <a:p>
            <a:pPr>
              <a:buFont typeface="+mj-lt"/>
              <a:buAutoNum type="arabicPeriod"/>
            </a:pPr>
            <a:r>
              <a:rPr lang="pl-PL" sz="2400" dirty="0"/>
              <a:t>z</a:t>
            </a:r>
            <a:r>
              <a:rPr lang="pl-PL" sz="2400" dirty="0" smtClean="0"/>
              <a:t>a pomocą e-mail </a:t>
            </a:r>
          </a:p>
          <a:p>
            <a:pPr>
              <a:buFont typeface="+mj-lt"/>
              <a:buAutoNum type="arabicPeriod"/>
            </a:pPr>
            <a:r>
              <a:rPr lang="pl-PL" sz="2400" dirty="0"/>
              <a:t>l</a:t>
            </a:r>
            <a:r>
              <a:rPr lang="pl-PL" sz="2400" dirty="0" smtClean="0"/>
              <a:t>istownie na adres punktu  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9" y="2918880"/>
            <a:ext cx="4381501" cy="2921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5234348"/>
            <a:ext cx="4406900" cy="159061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49" y="58028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6"/>
                </a:solidFill>
              </a:rPr>
              <a:t>Dlaczego warto wyrazić swoją opinię?</a:t>
            </a:r>
            <a:endParaRPr lang="pl-PL" b="1" dirty="0">
              <a:solidFill>
                <a:schemeClr val="accent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8434" y="1841627"/>
            <a:ext cx="7633526" cy="3880773"/>
          </a:xfrm>
        </p:spPr>
        <p:txBody>
          <a:bodyPr>
            <a:noAutofit/>
          </a:bodyPr>
          <a:lstStyle/>
          <a:p>
            <a:r>
              <a:rPr lang="pl-PL" sz="2400" dirty="0" smtClean="0"/>
              <a:t>Opinia zwraca uwagę na to co działa dobrze w punkcie, a co powinno zostać poprawione. </a:t>
            </a:r>
          </a:p>
          <a:p>
            <a:pPr marL="0" indent="0">
              <a:buNone/>
            </a:pPr>
            <a:endParaRPr lang="pl-PL" sz="2400" dirty="0" smtClean="0"/>
          </a:p>
          <a:p>
            <a:r>
              <a:rPr lang="pl-PL" sz="2400" dirty="0" smtClean="0"/>
              <a:t>Dzięki wyrażanym opinią osoby zajmujące się organizacją punktów mogą podjąć odpowiednie kroki, by zwiększyć komfort beneficjentów.</a:t>
            </a:r>
          </a:p>
          <a:p>
            <a:pPr marL="0" indent="0">
              <a:buNone/>
            </a:pPr>
            <a:endParaRPr lang="pl-PL" sz="2400" dirty="0" smtClean="0"/>
          </a:p>
          <a:p>
            <a:r>
              <a:rPr lang="pl-PL" sz="2400" dirty="0"/>
              <a:t> </a:t>
            </a:r>
            <a:r>
              <a:rPr lang="pl-PL" sz="2400" dirty="0" smtClean="0"/>
              <a:t>Posłużą </a:t>
            </a:r>
            <a:r>
              <a:rPr lang="pl-PL" sz="2400" dirty="0"/>
              <a:t>analizie i sformułowaniu wniosków na temat działalności punktu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632" y="1841627"/>
            <a:ext cx="2509540" cy="266131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251" y="572240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7030A0"/>
                </a:solidFill>
              </a:rPr>
              <a:t>Czy musimy wyrażać swoją opinię ?</a:t>
            </a: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pl-PL" sz="2800" dirty="0" smtClean="0"/>
              <a:t>Nie. Przekazanie swojej opinii jest </a:t>
            </a:r>
            <a:r>
              <a:rPr lang="pl-PL" sz="2800" b="1" dirty="0" smtClean="0"/>
              <a:t>dobrowolne. </a:t>
            </a: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365" y="3441700"/>
            <a:ext cx="4698636" cy="34163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349" y="573087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2"/>
                </a:solidFill>
              </a:rPr>
              <a:t>Kto jest uprawniony do udzielenia opinii?</a:t>
            </a:r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4634" y="1690688"/>
            <a:ext cx="7704666" cy="3880773"/>
          </a:xfrm>
        </p:spPr>
        <p:txBody>
          <a:bodyPr anchor="t">
            <a:normAutofit/>
          </a:bodyPr>
          <a:lstStyle/>
          <a:p>
            <a:r>
              <a:rPr lang="pl-PL" sz="2400" dirty="0" smtClean="0"/>
              <a:t>Osobą uprawnioną do wyrażenia opinii jest osoba, która </a:t>
            </a:r>
            <a:r>
              <a:rPr lang="pl-PL" sz="2400" b="1" dirty="0" smtClean="0"/>
              <a:t>skorzystała z usług określonego punktu z zakresu nieodpłatnej pomocy prawnej lub nieodpłatnego poradnictwa obywatelskiego</a:t>
            </a:r>
            <a:endParaRPr lang="pl-PL" sz="24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1" y="3162299"/>
            <a:ext cx="4711700" cy="348297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991" y="571301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92D050"/>
                </a:solidFill>
              </a:rPr>
              <a:t>Czym jest karta pomocy?</a:t>
            </a:r>
            <a:endParaRPr lang="pl-PL" b="1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8300" y="1743076"/>
            <a:ext cx="8813800" cy="4351338"/>
          </a:xfrm>
        </p:spPr>
        <p:txBody>
          <a:bodyPr anchor="t">
            <a:normAutofit/>
          </a:bodyPr>
          <a:lstStyle/>
          <a:p>
            <a:r>
              <a:rPr lang="pl-PL" dirty="0" smtClean="0"/>
              <a:t>Jest to karta za pomocą której dokumentuje się każdy przypadek udzielenia nieodpłatnej pomocy prawnej lub nieodpłatnego pomocnictwa obywatelskiego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UWAGA! W karcie nie podaje się danych osobowych pozwalających na zidentyfikowanie osoby, która pomoc utrzymuje. Jest to anonimowe.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365125"/>
            <a:ext cx="3009900" cy="30099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100" y="569639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accent5"/>
                </a:solidFill>
              </a:rPr>
              <a:t>Czym jest część B karty pomocy?</a:t>
            </a:r>
            <a:endParaRPr lang="pl-PL" b="1" dirty="0">
              <a:solidFill>
                <a:schemeClr val="accent5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3200" dirty="0"/>
              <a:t>Karta </a:t>
            </a:r>
            <a:r>
              <a:rPr lang="pl-PL" sz="3200" dirty="0" smtClean="0"/>
              <a:t>pomocy część B </a:t>
            </a:r>
            <a:r>
              <a:rPr lang="pl-PL" sz="3200" dirty="0"/>
              <a:t>zawiera </a:t>
            </a:r>
            <a:r>
              <a:rPr lang="pl-PL" sz="3200" dirty="0" smtClean="0"/>
              <a:t>miejsce na opinię </a:t>
            </a:r>
            <a:r>
              <a:rPr lang="pl-PL" sz="3200" dirty="0"/>
              <a:t>osoby uprawnionej o udzielonej pomocy. </a:t>
            </a:r>
            <a:endParaRPr lang="pl-PL" sz="3200" dirty="0" smtClean="0"/>
          </a:p>
          <a:p>
            <a:pPr marL="0" indent="0">
              <a:buNone/>
            </a:pPr>
            <a:r>
              <a:rPr lang="pl-PL" sz="3200" dirty="0" smtClean="0"/>
              <a:t>Jej wypełnienie jest dobrowolne i całkowicie anonimowe. </a:t>
            </a:r>
          </a:p>
          <a:p>
            <a:pPr marL="0" indent="0">
              <a:buNone/>
            </a:pPr>
            <a:r>
              <a:rPr lang="pl-PL" sz="3200" dirty="0" smtClean="0"/>
              <a:t>Należy pamiętać, że kartę wypełniamy osobiście!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349250"/>
            <a:ext cx="1841500" cy="18415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117" y="57393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CC99"/>
                </a:solidFill>
              </a:rPr>
              <a:t>Jak wygląda udzielenie opinii w punktach stacjonarnych?</a:t>
            </a:r>
            <a:endParaRPr lang="pl-PL" b="1" dirty="0">
              <a:solidFill>
                <a:srgbClr val="00CC99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l-PL" dirty="0" smtClean="0"/>
              <a:t>Na koniec porady osoba jej udzielająca wręcza beneficjentowi część B karty pomocy </a:t>
            </a:r>
          </a:p>
          <a:p>
            <a:r>
              <a:rPr lang="pl-PL" dirty="0" smtClean="0"/>
              <a:t>Osoba uprawniona decyduje czy chce udzielić opinii poprzez wypełnienie karty oraz czy chce udzielić szczegółowej opinii – zgadzając się na to wpisuje swój numer telefonu </a:t>
            </a:r>
          </a:p>
          <a:p>
            <a:r>
              <a:rPr lang="pl-PL" dirty="0" smtClean="0"/>
              <a:t>Po wypełnieniu karty umieszcza ją w specjalnej urnie znajdującej się w lokalu punktu.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68" y="4516755"/>
            <a:ext cx="3758520" cy="234124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149" y="568737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0200" y="41803"/>
            <a:ext cx="10515600" cy="1325563"/>
          </a:xfrm>
        </p:spPr>
        <p:txBody>
          <a:bodyPr/>
          <a:lstStyle/>
          <a:p>
            <a:r>
              <a:rPr lang="pl-PL" b="1" dirty="0" smtClean="0">
                <a:solidFill>
                  <a:schemeClr val="accent1"/>
                </a:solidFill>
              </a:rPr>
              <a:t>Co zawiera się w tej karcie?</a:t>
            </a:r>
            <a:endParaRPr lang="pl-PL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0200" y="1270000"/>
            <a:ext cx="8689802" cy="5129211"/>
          </a:xfrm>
        </p:spPr>
        <p:txBody>
          <a:bodyPr>
            <a:noAutofit/>
          </a:bodyPr>
          <a:lstStyle/>
          <a:p>
            <a:r>
              <a:rPr lang="pl-PL" sz="1800" dirty="0" smtClean="0"/>
              <a:t>informacje </a:t>
            </a:r>
            <a:r>
              <a:rPr lang="pl-PL" sz="1800" dirty="0"/>
              <a:t>dotyczących zgłoszonej sprawy i udzielonej pomocy, </a:t>
            </a:r>
            <a:endParaRPr lang="pl-PL" sz="1800" dirty="0" smtClean="0"/>
          </a:p>
          <a:p>
            <a:r>
              <a:rPr lang="pl-PL" sz="1800" dirty="0" smtClean="0"/>
              <a:t>dziedziny </a:t>
            </a:r>
            <a:r>
              <a:rPr lang="pl-PL" sz="1800" dirty="0"/>
              <a:t>prawa, której dotyczyła ta pomoc,</a:t>
            </a:r>
          </a:p>
          <a:p>
            <a:r>
              <a:rPr lang="pl-PL" sz="1800" dirty="0"/>
              <a:t>kategorii sprawy, </a:t>
            </a:r>
            <a:endParaRPr lang="pl-PL" sz="1800" dirty="0" smtClean="0"/>
          </a:p>
          <a:p>
            <a:r>
              <a:rPr lang="pl-PL" sz="1800" dirty="0" smtClean="0"/>
              <a:t>formy </a:t>
            </a:r>
            <a:r>
              <a:rPr lang="pl-PL" sz="1800" dirty="0"/>
              <a:t>udzielonej pomocy, </a:t>
            </a:r>
            <a:endParaRPr lang="pl-PL" sz="1800" dirty="0" smtClean="0"/>
          </a:p>
          <a:p>
            <a:r>
              <a:rPr lang="pl-PL" sz="1800" dirty="0" smtClean="0"/>
              <a:t>czasu </a:t>
            </a:r>
            <a:r>
              <a:rPr lang="pl-PL" sz="1800" dirty="0"/>
              <a:t>poświęconego na jej </a:t>
            </a:r>
            <a:r>
              <a:rPr lang="pl-PL" sz="1800" dirty="0" smtClean="0"/>
              <a:t>udzielenie i </a:t>
            </a:r>
            <a:r>
              <a:rPr lang="pl-PL" sz="1800" dirty="0"/>
              <a:t>liczby wizyt osoby uprawnionej w tej samej sprawie, </a:t>
            </a:r>
            <a:endParaRPr lang="pl-PL" sz="1800" dirty="0" smtClean="0"/>
          </a:p>
          <a:p>
            <a:r>
              <a:rPr lang="pl-PL" sz="1800" dirty="0" smtClean="0"/>
              <a:t>ogólnych </a:t>
            </a:r>
            <a:r>
              <a:rPr lang="pl-PL" sz="1800" dirty="0"/>
              <a:t>informacji o </a:t>
            </a:r>
            <a:r>
              <a:rPr lang="pl-PL" sz="1800" dirty="0" smtClean="0"/>
              <a:t>osobie uprawnionej </a:t>
            </a:r>
            <a:r>
              <a:rPr lang="pl-PL" sz="1800" dirty="0"/>
              <a:t>dotyczących w </a:t>
            </a:r>
            <a:r>
              <a:rPr lang="pl-PL" sz="1800" dirty="0" smtClean="0"/>
              <a:t>szczególności: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wieku</a:t>
            </a:r>
            <a:r>
              <a:rPr lang="pl-PL" sz="1800" dirty="0"/>
              <a:t>, </a:t>
            </a:r>
            <a:endParaRPr lang="pl-PL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płci</a:t>
            </a:r>
            <a:r>
              <a:rPr lang="pl-PL" sz="1800" dirty="0"/>
              <a:t>, </a:t>
            </a:r>
            <a:endParaRPr lang="pl-PL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wykształcenia</a:t>
            </a:r>
            <a:r>
              <a:rPr lang="pl-PL" sz="1800" dirty="0"/>
              <a:t>, </a:t>
            </a:r>
            <a:endParaRPr lang="pl-PL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dochodu,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gospodarstwa </a:t>
            </a:r>
            <a:r>
              <a:rPr lang="pl-PL" sz="1800" dirty="0"/>
              <a:t>domowego </a:t>
            </a:r>
            <a:r>
              <a:rPr lang="pl-PL" sz="1800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miejsca zamieszkania</a:t>
            </a:r>
          </a:p>
          <a:p>
            <a:r>
              <a:rPr lang="pl-PL" sz="1800" dirty="0" smtClean="0"/>
              <a:t>danych </a:t>
            </a:r>
            <a:r>
              <a:rPr lang="pl-PL" sz="1800" dirty="0"/>
              <a:t>dotyczących </a:t>
            </a:r>
            <a:r>
              <a:rPr lang="pl-PL" sz="1800" dirty="0" smtClean="0"/>
              <a:t>punktu, osoby </a:t>
            </a:r>
            <a:r>
              <a:rPr lang="pl-PL" sz="1800" dirty="0"/>
              <a:t>udzielającej pomocy i daty jej udzielenia.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0" y="0"/>
            <a:ext cx="4102100" cy="273473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475" y="5671453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418</Words>
  <Application>Microsoft Office PowerPoint</Application>
  <PresentationFormat>Panoramiczny</PresentationFormat>
  <Paragraphs>49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Możliwość wyrażenia opinii o udzielonej pomocy </vt:lpstr>
      <vt:lpstr>Kiedy możemy wyrazić opinię o udzielonej pomocy?</vt:lpstr>
      <vt:lpstr>Dlaczego warto wyrazić swoją opinię?</vt:lpstr>
      <vt:lpstr>Czy musimy wyrażać swoją opinię ?</vt:lpstr>
      <vt:lpstr>Kto jest uprawniony do udzielenia opinii?</vt:lpstr>
      <vt:lpstr>Czym jest karta pomocy?</vt:lpstr>
      <vt:lpstr>Czym jest część B karty pomocy?</vt:lpstr>
      <vt:lpstr>Jak wygląda udzielenie opinii w punktach stacjonarnych?</vt:lpstr>
      <vt:lpstr>Co zawiera się w tej karcie?</vt:lpstr>
      <vt:lpstr>Jak wygląda taka karta? Część B – udzielenie opinii</vt:lpstr>
      <vt:lpstr>Prezentacja programu PowerPoint</vt:lpstr>
      <vt:lpstr>Prezentacja programu PowerPoint</vt:lpstr>
      <vt:lpstr>Prezentacja programu PowerPoint</vt:lpstr>
      <vt:lpstr>Źródła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Możliwość wyrażenia opinii o udzielonej pomocy </dc:title>
  <dc:creator>Praktykant</dc:creator>
  <cp:lastModifiedBy>Praktykant</cp:lastModifiedBy>
  <cp:revision>45</cp:revision>
  <dcterms:created xsi:type="dcterms:W3CDTF">2022-06-15T07:15:28Z</dcterms:created>
  <dcterms:modified xsi:type="dcterms:W3CDTF">2022-08-23T08:32:20Z</dcterms:modified>
</cp:coreProperties>
</file>