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 custT="1"/>
      <dgm:spPr/>
      <dgm:t>
        <a:bodyPr/>
        <a:lstStyle/>
        <a:p>
          <a:r>
            <a:rPr lang="pl-PL" sz="1400" b="1" dirty="0" smtClean="0"/>
            <a:t>Uzyskać wpis na listę w sądzie okręgowym</a:t>
          </a:r>
          <a:endParaRPr lang="pl-PL" sz="1400" b="1" dirty="0"/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/>
      <dgm:spPr/>
      <dgm:t>
        <a:bodyPr/>
        <a:lstStyle/>
        <a:p>
          <a:endParaRPr lang="pl-PL"/>
        </a:p>
      </dgm:t>
    </dgm:pt>
    <dgm:pt modelId="{EE9E3F0A-CA11-4741-916A-F6F4DDAAB910}">
      <dgm:prSet phldrT="[Tekst]" custT="1"/>
      <dgm:spPr/>
      <dgm:t>
        <a:bodyPr/>
        <a:lstStyle/>
        <a:p>
          <a:r>
            <a:rPr lang="pl-PL" sz="1400" b="1" dirty="0" smtClean="0"/>
            <a:t>Posiadać wiedze i umiejętności w zakresie prowadzenia mediacji</a:t>
          </a:r>
          <a:endParaRPr lang="pl-PL" sz="1400" b="1" dirty="0"/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/>
      <dgm:spPr/>
      <dgm:t>
        <a:bodyPr/>
        <a:lstStyle/>
        <a:p>
          <a:endParaRPr lang="pl-PL"/>
        </a:p>
      </dgm:t>
    </dgm:pt>
    <dgm:pt modelId="{8B57CBCD-E172-4B32-BC73-1133B4640C69}">
      <dgm:prSet phldrT="[Tekst]"/>
      <dgm:spPr/>
      <dgm:t>
        <a:bodyPr/>
        <a:lstStyle/>
        <a:p>
          <a:endParaRPr lang="pl-PL" dirty="0"/>
        </a:p>
      </dgm:t>
    </dgm:pt>
    <dgm:pt modelId="{362AAB6E-1AA8-4E71-9318-5A1AD17106F8}" type="parTrans" cxnId="{DD4A913B-AF2B-47ED-90B1-BD6672BB3F14}">
      <dgm:prSet/>
      <dgm:spPr/>
      <dgm:t>
        <a:bodyPr/>
        <a:lstStyle/>
        <a:p>
          <a:endParaRPr lang="pl-PL"/>
        </a:p>
      </dgm:t>
    </dgm:pt>
    <dgm:pt modelId="{8B796240-AB65-4EA1-B4DB-B489E2FD0521}" type="sibTrans" cxnId="{DD4A913B-AF2B-47ED-90B1-BD6672BB3F14}">
      <dgm:prSet/>
      <dgm:spPr/>
      <dgm:t>
        <a:bodyPr/>
        <a:lstStyle/>
        <a:p>
          <a:endParaRPr lang="pl-PL"/>
        </a:p>
      </dgm:t>
    </dgm:pt>
    <dgm:pt modelId="{E5966F06-B601-4697-A396-706F85FEF621}">
      <dgm:prSet/>
      <dgm:spPr/>
      <dgm:t>
        <a:bodyPr/>
        <a:lstStyle/>
        <a:p>
          <a:endParaRPr lang="pl-PL" dirty="0"/>
        </a:p>
      </dgm:t>
    </dgm:pt>
    <dgm:pt modelId="{CD84BECD-F5F1-4D65-8B4E-B17CE8331111}" type="parTrans" cxnId="{35F34957-25D3-44A2-A562-676A695F1818}">
      <dgm:prSet/>
      <dgm:spPr/>
      <dgm:t>
        <a:bodyPr/>
        <a:lstStyle/>
        <a:p>
          <a:endParaRPr lang="pl-PL"/>
        </a:p>
      </dgm:t>
    </dgm:pt>
    <dgm:pt modelId="{D62E339C-183A-44AC-AC5A-5815F07F02EE}" type="sibTrans" cxnId="{35F34957-25D3-44A2-A562-676A695F1818}">
      <dgm:prSet/>
      <dgm:spPr/>
      <dgm:t>
        <a:bodyPr/>
        <a:lstStyle/>
        <a:p>
          <a:endParaRPr lang="pl-PL"/>
        </a:p>
      </dgm:t>
    </dgm:pt>
    <dgm:pt modelId="{3E0931A4-1D15-438D-8FC6-9B321B07A459}">
      <dgm:prSet phldrT="[Tekst]" custT="1"/>
      <dgm:spPr/>
      <dgm:t>
        <a:bodyPr/>
        <a:lstStyle/>
        <a:p>
          <a:r>
            <a:rPr lang="pl-PL" sz="1400" b="1" dirty="0" smtClean="0"/>
            <a:t>Znać język polski i mieć ukończone 26 lat</a:t>
          </a:r>
          <a:endParaRPr lang="pl-PL" sz="1400" b="1" dirty="0"/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/>
      <dgm:spPr/>
      <dgm:t>
        <a:bodyPr/>
        <a:lstStyle/>
        <a:p>
          <a:endParaRPr lang="pl-PL"/>
        </a:p>
      </dgm:t>
    </dgm:pt>
    <dgm:pt modelId="{F3612FC8-0320-453A-AC50-FB508334FEEC}">
      <dgm:prSet phldrT="[Tekst]" custT="1"/>
      <dgm:spPr/>
      <dgm:t>
        <a:bodyPr/>
        <a:lstStyle/>
        <a:p>
          <a:r>
            <a:rPr lang="pl-PL" sz="1600" b="1" dirty="0" smtClean="0"/>
            <a:t>Zostajemy stałym mediatorem</a:t>
          </a:r>
          <a:endParaRPr lang="pl-PL" sz="1600" b="1" dirty="0"/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/>
      <dgm:spPr/>
      <dgm:t>
        <a:bodyPr/>
        <a:lstStyle/>
        <a:p>
          <a:endParaRPr lang="pl-PL"/>
        </a:p>
      </dgm:t>
    </dgm:pt>
    <dgm:pt modelId="{D9EB2987-305E-45C0-BEFD-2C63D12BC7A5}" type="pres">
      <dgm:prSet presAssocID="{AC55C55E-357D-4D86-BE79-BD8584C2D7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983A43-7176-4CF4-8905-47CD35B9C21B}" type="pres">
      <dgm:prSet presAssocID="{AC55C55E-357D-4D86-BE79-BD8584C2D7A7}" presName="ellipse" presStyleLbl="trBgShp" presStyleIdx="0" presStyleCnt="1"/>
      <dgm:spPr/>
    </dgm:pt>
    <dgm:pt modelId="{2DAEE652-AE96-41FB-B3BE-64133857BAD1}" type="pres">
      <dgm:prSet presAssocID="{AC55C55E-357D-4D86-BE79-BD8584C2D7A7}" presName="arrow1" presStyleLbl="fgShp" presStyleIdx="0" presStyleCnt="1"/>
      <dgm:spPr/>
    </dgm:pt>
    <dgm:pt modelId="{8E6880D7-837D-4F01-9050-248D43FD6261}" type="pres">
      <dgm:prSet presAssocID="{AC55C55E-357D-4D86-BE79-BD8584C2D7A7}" presName="rectangle" presStyleLbl="revTx" presStyleIdx="0" presStyleCnt="1" custScaleX="1163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E49BC-7924-42F4-8DA3-A6E3BFAC7702}" type="pres">
      <dgm:prSet presAssocID="{3E0931A4-1D15-438D-8FC6-9B321B07A459}" presName="item1" presStyleLbl="node1" presStyleIdx="0" presStyleCnt="3" custScaleX="171483" custScaleY="137620" custLinFactY="-27334" custLinFactNeighborX="-2133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35D1E-C6B5-4776-B1CD-A472B1462C7F}" type="pres">
      <dgm:prSet presAssocID="{EE9E3F0A-CA11-4741-916A-F6F4DDAAB910}" presName="item2" presStyleLbl="node1" presStyleIdx="1" presStyleCnt="3" custScaleX="142678" custScaleY="130643" custLinFactX="-7082" custLinFactNeighborX="-100000" custLinFactNeighborY="-57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D3FB8-F57E-40ED-B191-95CE44532CDD}" type="pres">
      <dgm:prSet presAssocID="{F3612FC8-0320-453A-AC50-FB508334FEEC}" presName="item3" presStyleLbl="node1" presStyleIdx="2" presStyleCnt="3" custScaleX="148420" custScaleY="119306" custLinFactX="17406" custLinFactNeighborX="100000" custLinFactNeighborY="-18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92D433-78AD-4061-BA60-4EBDD63FA629}" type="pres">
      <dgm:prSet presAssocID="{AC55C55E-357D-4D86-BE79-BD8584C2D7A7}" presName="funnel" presStyleLbl="trAlignAcc1" presStyleIdx="0" presStyleCnt="1" custScaleX="205605" custScaleY="142857" custLinFactNeighborX="-4374" custLinFactNeighborY="1344"/>
      <dgm:spPr/>
    </dgm:pt>
  </dgm:ptLst>
  <dgm:cxnLst>
    <dgm:cxn modelId="{B98085CB-ECC7-422A-95DD-F5014F8B6DDB}" type="presOf" srcId="{EE9E3F0A-CA11-4741-916A-F6F4DDAAB910}" destId="{057E49BC-7924-42F4-8DA3-A6E3BFAC7702}" srcOrd="0" destOrd="0" presId="urn:microsoft.com/office/officeart/2005/8/layout/funnel1"/>
    <dgm:cxn modelId="{C594725E-F431-44AA-AC05-2C9646580259}" type="presOf" srcId="{F3612FC8-0320-453A-AC50-FB508334FEEC}" destId="{8E6880D7-837D-4F01-9050-248D43FD6261}" srcOrd="0" destOrd="0" presId="urn:microsoft.com/office/officeart/2005/8/layout/funnel1"/>
    <dgm:cxn modelId="{A8055D38-2A61-4710-B83B-370B2BE0E44F}" type="presOf" srcId="{68094236-99CF-49ED-9D59-E83CF3D70825}" destId="{A75D3FB8-F57E-40ED-B191-95CE44532CDD}" srcOrd="0" destOrd="0" presId="urn:microsoft.com/office/officeart/2005/8/layout/funnel1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DD4A913B-AF2B-47ED-90B1-BD6672BB3F14}" srcId="{AC55C55E-357D-4D86-BE79-BD8584C2D7A7}" destId="{8B57CBCD-E172-4B32-BC73-1133B4640C69}" srcOrd="4" destOrd="0" parTransId="{362AAB6E-1AA8-4E71-9318-5A1AD17106F8}" sibTransId="{8B796240-AB65-4EA1-B4DB-B489E2FD0521}"/>
    <dgm:cxn modelId="{F2CB689C-F518-4FD7-9CAB-E05714C8BE37}" type="presOf" srcId="{AC55C55E-357D-4D86-BE79-BD8584C2D7A7}" destId="{D9EB2987-305E-45C0-BEFD-2C63D12BC7A5}" srcOrd="0" destOrd="0" presId="urn:microsoft.com/office/officeart/2005/8/layout/funnel1"/>
    <dgm:cxn modelId="{35F34957-25D3-44A2-A562-676A695F1818}" srcId="{AC55C55E-357D-4D86-BE79-BD8584C2D7A7}" destId="{E5966F06-B601-4697-A396-706F85FEF621}" srcOrd="5" destOrd="0" parTransId="{CD84BECD-F5F1-4D65-8B4E-B17CE8331111}" sibTransId="{D62E339C-183A-44AC-AC5A-5815F07F02EE}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BC401CC2-E666-4C30-8F5D-9F00DD592FEC}" type="presOf" srcId="{3E0931A4-1D15-438D-8FC6-9B321B07A459}" destId="{C4635D1E-C6B5-4776-B1CD-A472B1462C7F}" srcOrd="0" destOrd="0" presId="urn:microsoft.com/office/officeart/2005/8/layout/funnel1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7707ADFB-0C8B-4E22-B3E8-2C4865E92F84}" type="presParOf" srcId="{D9EB2987-305E-45C0-BEFD-2C63D12BC7A5}" destId="{18983A43-7176-4CF4-8905-47CD35B9C21B}" srcOrd="0" destOrd="0" presId="urn:microsoft.com/office/officeart/2005/8/layout/funnel1"/>
    <dgm:cxn modelId="{0FBF2ED1-9FED-4485-9F79-0B0C403C1A98}" type="presParOf" srcId="{D9EB2987-305E-45C0-BEFD-2C63D12BC7A5}" destId="{2DAEE652-AE96-41FB-B3BE-64133857BAD1}" srcOrd="1" destOrd="0" presId="urn:microsoft.com/office/officeart/2005/8/layout/funnel1"/>
    <dgm:cxn modelId="{381DCFD6-33B0-4A99-97C9-B542FC3E1CB9}" type="presParOf" srcId="{D9EB2987-305E-45C0-BEFD-2C63D12BC7A5}" destId="{8E6880D7-837D-4F01-9050-248D43FD6261}" srcOrd="2" destOrd="0" presId="urn:microsoft.com/office/officeart/2005/8/layout/funnel1"/>
    <dgm:cxn modelId="{049B7DB8-E5D6-4B50-9552-E398B1333D76}" type="presParOf" srcId="{D9EB2987-305E-45C0-BEFD-2C63D12BC7A5}" destId="{057E49BC-7924-42F4-8DA3-A6E3BFAC7702}" srcOrd="3" destOrd="0" presId="urn:microsoft.com/office/officeart/2005/8/layout/funnel1"/>
    <dgm:cxn modelId="{529D07AA-9D13-494D-8B2C-85F966A4F0EC}" type="presParOf" srcId="{D9EB2987-305E-45C0-BEFD-2C63D12BC7A5}" destId="{C4635D1E-C6B5-4776-B1CD-A472B1462C7F}" srcOrd="4" destOrd="0" presId="urn:microsoft.com/office/officeart/2005/8/layout/funnel1"/>
    <dgm:cxn modelId="{858CCDE0-5194-4036-8D38-BBF33E845ADC}" type="presParOf" srcId="{D9EB2987-305E-45C0-BEFD-2C63D12BC7A5}" destId="{A75D3FB8-F57E-40ED-B191-95CE44532CDD}" srcOrd="5" destOrd="0" presId="urn:microsoft.com/office/officeart/2005/8/layout/funnel1"/>
    <dgm:cxn modelId="{060C3BC2-2D0A-410A-83BC-3102DD090D85}" type="presParOf" srcId="{D9EB2987-305E-45C0-BEFD-2C63D12BC7A5}" destId="{5692D433-78AD-4061-BA60-4EBDD63FA6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 smtClean="0"/>
            <a:t>Bezstronność mediatora</a:t>
          </a:r>
          <a:endParaRPr lang="pl-PL" dirty="0"/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 smtClean="0"/>
            <a:t>Mediator musi być bezstronny, jeśli wcześniej udzielał porad którejś ze stron mediacji to powinien odmówić jej przeprowadzenia. </a:t>
          </a:r>
          <a:endParaRPr lang="pl-PL" dirty="0"/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 smtClean="0"/>
            <a:t>Chęć stron do polubownego załatwienia sporu</a:t>
          </a:r>
          <a:endParaRPr lang="pl-PL" dirty="0"/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 smtClean="0"/>
            <a:t>Mediacja jest dobrowolna i jej przeprowadzenie jest inicjatywą osoby uprawnionej</a:t>
          </a:r>
          <a:endParaRPr lang="pl-PL" dirty="0"/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81460C12-A1EE-4FEA-940E-4917374D865B}" type="pres">
      <dgm:prSet presAssocID="{AFD1D6B6-2792-4EBD-A9BC-FBCEDDB3E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AEDF1F-9382-4852-9DEA-A799A8300FF5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4275E-4DA1-478C-8A61-29FF326847AF}" type="pres">
      <dgm:prSet presAssocID="{DD78430B-5B17-4DA7-97F7-FB530C25F6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049E2-E2F2-454A-A718-8916823061AE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CB42-19A5-4F15-817A-6EC061644B28}" type="pres">
      <dgm:prSet presAssocID="{F7B1D241-2350-4A3E-A468-A0AE841D17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219E9A-BA0B-435F-AED4-7B6BA57BAA11}" type="presOf" srcId="{08B7BC66-8885-4E93-A330-92145428377F}" destId="{C474275E-4DA1-478C-8A61-29FF326847AF}" srcOrd="0" destOrd="0" presId="urn:microsoft.com/office/officeart/2005/8/layout/vList2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67901942-259C-4444-AB0D-7AEBC52EF70C}" type="presOf" srcId="{F7B1D241-2350-4A3E-A468-A0AE841D1704}" destId="{C31049E2-E2F2-454A-A718-8916823061AE}" srcOrd="0" destOrd="0" presId="urn:microsoft.com/office/officeart/2005/8/layout/vList2"/>
    <dgm:cxn modelId="{461AFD7C-6236-4FFD-BA72-4898B846DF9F}" type="presOf" srcId="{7F83F082-E2F6-46E6-AA64-726DCD42011E}" destId="{EC9ECB42-19A5-4F15-817A-6EC061644B28}" srcOrd="0" destOrd="0" presId="urn:microsoft.com/office/officeart/2005/8/layout/vList2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1E22DF05-75EA-41AB-BD2E-CEB0DC5AF28A}" type="presOf" srcId="{AFD1D6B6-2792-4EBD-A9BC-FBCEDDB3EEC5}" destId="{81460C12-A1EE-4FEA-940E-4917374D865B}" srcOrd="0" destOrd="0" presId="urn:microsoft.com/office/officeart/2005/8/layout/vList2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6FDCF591-F609-4986-B11C-DF50ADB9496C}" type="presOf" srcId="{DD78430B-5B17-4DA7-97F7-FB530C25F6E5}" destId="{A4AEDF1F-9382-4852-9DEA-A799A8300FF5}" srcOrd="0" destOrd="0" presId="urn:microsoft.com/office/officeart/2005/8/layout/vList2"/>
    <dgm:cxn modelId="{CFF564A2-5778-4649-8CDF-818E419E5183}" type="presParOf" srcId="{81460C12-A1EE-4FEA-940E-4917374D865B}" destId="{A4AEDF1F-9382-4852-9DEA-A799A8300FF5}" srcOrd="0" destOrd="0" presId="urn:microsoft.com/office/officeart/2005/8/layout/vList2"/>
    <dgm:cxn modelId="{2A5077E2-03B6-44F5-A2F8-DF155D603150}" type="presParOf" srcId="{81460C12-A1EE-4FEA-940E-4917374D865B}" destId="{C474275E-4DA1-478C-8A61-29FF326847AF}" srcOrd="1" destOrd="0" presId="urn:microsoft.com/office/officeart/2005/8/layout/vList2"/>
    <dgm:cxn modelId="{EC5E0D25-EB92-4E0A-A1A9-EA5CC352E567}" type="presParOf" srcId="{81460C12-A1EE-4FEA-940E-4917374D865B}" destId="{C31049E2-E2F2-454A-A718-8916823061AE}" srcOrd="2" destOrd="0" presId="urn:microsoft.com/office/officeart/2005/8/layout/vList2"/>
    <dgm:cxn modelId="{872EF618-23C4-4391-8723-CFD652F238B3}" type="presParOf" srcId="{81460C12-A1EE-4FEA-940E-4917374D865B}" destId="{EC9ECB42-19A5-4F15-817A-6EC061644B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3A43-7176-4CF4-8905-47CD35B9C21B}">
      <dsp:nvSpPr>
        <dsp:cNvPr id="0" name=""/>
        <dsp:cNvSpPr/>
      </dsp:nvSpPr>
      <dsp:spPr>
        <a:xfrm>
          <a:off x="3458934" y="383628"/>
          <a:ext cx="2675036" cy="9290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E652-AE96-41FB-B3BE-64133857BAD1}">
      <dsp:nvSpPr>
        <dsp:cNvPr id="0" name=""/>
        <dsp:cNvSpPr/>
      </dsp:nvSpPr>
      <dsp:spPr>
        <a:xfrm>
          <a:off x="4541391" y="2658446"/>
          <a:ext cx="518417" cy="33178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0D7-837D-4F01-9050-248D43FD6261}">
      <dsp:nvSpPr>
        <dsp:cNvPr id="0" name=""/>
        <dsp:cNvSpPr/>
      </dsp:nvSpPr>
      <dsp:spPr>
        <a:xfrm>
          <a:off x="3352795" y="2923876"/>
          <a:ext cx="2895609" cy="6221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Zostajemy stałym mediatorem</a:t>
          </a:r>
          <a:endParaRPr lang="pl-PL" sz="1600" b="1" kern="1200" dirty="0"/>
        </a:p>
      </dsp:txBody>
      <dsp:txXfrm>
        <a:off x="3352795" y="2923876"/>
        <a:ext cx="2895609" cy="622101"/>
      </dsp:txXfrm>
    </dsp:sp>
    <dsp:sp modelId="{057E49BC-7924-42F4-8DA3-A6E3BFAC7702}">
      <dsp:nvSpPr>
        <dsp:cNvPr id="0" name=""/>
        <dsp:cNvSpPr/>
      </dsp:nvSpPr>
      <dsp:spPr>
        <a:xfrm>
          <a:off x="3898903" y="20636"/>
          <a:ext cx="1600197" cy="12842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Posiadać wiedze i umiejętności w zakresie prowadzenia mediacji</a:t>
          </a:r>
          <a:endParaRPr lang="pl-PL" sz="1400" b="1" kern="1200" dirty="0"/>
        </a:p>
      </dsp:txBody>
      <dsp:txXfrm>
        <a:off x="4133246" y="208703"/>
        <a:ext cx="1131511" cy="908070"/>
      </dsp:txXfrm>
    </dsp:sp>
    <dsp:sp modelId="{C4635D1E-C6B5-4776-B1CD-A472B1462C7F}">
      <dsp:nvSpPr>
        <dsp:cNvPr id="0" name=""/>
        <dsp:cNvSpPr/>
      </dsp:nvSpPr>
      <dsp:spPr>
        <a:xfrm>
          <a:off x="2565400" y="7938"/>
          <a:ext cx="1331403" cy="1219098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Znać język polski i mieć ukończone 26 lat</a:t>
          </a:r>
          <a:endParaRPr lang="pl-PL" sz="1400" b="1" kern="1200" dirty="0"/>
        </a:p>
      </dsp:txBody>
      <dsp:txXfrm>
        <a:off x="2760379" y="186471"/>
        <a:ext cx="941445" cy="862032"/>
      </dsp:txXfrm>
    </dsp:sp>
    <dsp:sp modelId="{A75D3FB8-F57E-40ED-B191-95CE44532CDD}">
      <dsp:nvSpPr>
        <dsp:cNvPr id="0" name=""/>
        <dsp:cNvSpPr/>
      </dsp:nvSpPr>
      <dsp:spPr>
        <a:xfrm>
          <a:off x="5587313" y="198439"/>
          <a:ext cx="1384984" cy="1113306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Uzyskać wpis na listę w sądzie okręgowym</a:t>
          </a:r>
          <a:endParaRPr lang="pl-PL" sz="1400" b="1" kern="1200" dirty="0"/>
        </a:p>
      </dsp:txBody>
      <dsp:txXfrm>
        <a:off x="5790139" y="361479"/>
        <a:ext cx="979332" cy="787226"/>
      </dsp:txXfrm>
    </dsp:sp>
    <dsp:sp modelId="{5692D433-78AD-4061-BA60-4EBDD63FA629}">
      <dsp:nvSpPr>
        <dsp:cNvPr id="0" name=""/>
        <dsp:cNvSpPr/>
      </dsp:nvSpPr>
      <dsp:spPr>
        <a:xfrm>
          <a:off x="1689115" y="-196888"/>
          <a:ext cx="5969002" cy="33178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DF1F-9382-4852-9DEA-A799A8300FF5}">
      <dsp:nvSpPr>
        <dsp:cNvPr id="0" name=""/>
        <dsp:cNvSpPr/>
      </dsp:nvSpPr>
      <dsp:spPr>
        <a:xfrm>
          <a:off x="0" y="22501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Bezstronność mediatora</a:t>
          </a:r>
          <a:endParaRPr lang="pl-PL" sz="3200" kern="1200" dirty="0"/>
        </a:p>
      </dsp:txBody>
      <dsp:txXfrm>
        <a:off x="36753" y="59254"/>
        <a:ext cx="9527692" cy="679388"/>
      </dsp:txXfrm>
    </dsp:sp>
    <dsp:sp modelId="{C474275E-4DA1-478C-8A61-29FF326847AF}">
      <dsp:nvSpPr>
        <dsp:cNvPr id="0" name=""/>
        <dsp:cNvSpPr/>
      </dsp:nvSpPr>
      <dsp:spPr>
        <a:xfrm>
          <a:off x="0" y="775396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Mediator musi być bezstronny, jeśli wcześniej udzielał porad którejś ze stron mediacji to powinien odmówić jej przeprowadzenia. </a:t>
          </a:r>
          <a:endParaRPr lang="pl-PL" sz="2500" kern="1200" dirty="0"/>
        </a:p>
      </dsp:txBody>
      <dsp:txXfrm>
        <a:off x="0" y="775396"/>
        <a:ext cx="9601198" cy="728640"/>
      </dsp:txXfrm>
    </dsp:sp>
    <dsp:sp modelId="{C31049E2-E2F2-454A-A718-8916823061AE}">
      <dsp:nvSpPr>
        <dsp:cNvPr id="0" name=""/>
        <dsp:cNvSpPr/>
      </dsp:nvSpPr>
      <dsp:spPr>
        <a:xfrm>
          <a:off x="0" y="1504036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Chęć stron do polubownego załatwienia sporu</a:t>
          </a:r>
          <a:endParaRPr lang="pl-PL" sz="3200" kern="1200" dirty="0"/>
        </a:p>
      </dsp:txBody>
      <dsp:txXfrm>
        <a:off x="36753" y="1540789"/>
        <a:ext cx="9527692" cy="679388"/>
      </dsp:txXfrm>
    </dsp:sp>
    <dsp:sp modelId="{EC9ECB42-19A5-4F15-817A-6EC061644B28}">
      <dsp:nvSpPr>
        <dsp:cNvPr id="0" name=""/>
        <dsp:cNvSpPr/>
      </dsp:nvSpPr>
      <dsp:spPr>
        <a:xfrm>
          <a:off x="0" y="2256931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Mediacja jest dobrowolna i jej przeprowadzenie jest inicjatywą osoby uprawnionej</a:t>
          </a:r>
          <a:endParaRPr lang="pl-PL" sz="2500" kern="1200" dirty="0"/>
        </a:p>
      </dsp:txBody>
      <dsp:txXfrm>
        <a:off x="0" y="2256931"/>
        <a:ext cx="9601198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czym-jest-niedoplatna-mediac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Nieodpłatna mediacja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PODSTAWA PRAWNA: </a:t>
            </a:r>
            <a:r>
              <a:rPr lang="pl-PL" dirty="0" smtClean="0"/>
              <a:t>Ustawa z </a:t>
            </a:r>
            <a:r>
              <a:rPr lang="pl-PL" dirty="0"/>
              <a:t>dnia 5 sierpnia 2015 r.</a:t>
            </a:r>
          </a:p>
          <a:p>
            <a:r>
              <a:rPr lang="pl-PL" dirty="0"/>
              <a:t>o 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2398" y="5886834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</a:t>
            </a:r>
            <a:r>
              <a:rPr lang="pl-PL"/>
              <a:t>przez </a:t>
            </a:r>
            <a:r>
              <a:rPr lang="pl-PL" smtClean="0"/>
              <a:t>Powiat kozienicki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13" y="57795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ważne podczas mediacji?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24599"/>
              </p:ext>
            </p:extLst>
          </p:nvPr>
        </p:nvGraphicFramePr>
        <p:xfrm>
          <a:off x="1295400" y="2557463"/>
          <a:ext cx="9601198" cy="30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" y="613568"/>
            <a:ext cx="1087723" cy="18081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522" y="519220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mogę się zapisać na mediację?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601" y="2556932"/>
            <a:ext cx="8332740" cy="360256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dirty="0" smtClean="0"/>
              <a:t> telefonicznie </a:t>
            </a:r>
            <a:r>
              <a:rPr lang="pl-PL" dirty="0"/>
              <a:t>– poprzez specjalny powiatowy numer do zapisów</a:t>
            </a:r>
            <a:r>
              <a:rPr lang="pl-PL" dirty="0" smtClean="0"/>
              <a:t>;</a:t>
            </a:r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elektronicznie </a:t>
            </a:r>
            <a:r>
              <a:rPr lang="pl-PL" dirty="0"/>
              <a:t>– pisząc na podany przez powiat adres e-mail lub zapisując się przy pomocy formularza dostępnego na stronie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 smtClean="0"/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osobiście </a:t>
            </a:r>
            <a:r>
              <a:rPr lang="pl-PL" dirty="0"/>
              <a:t>– stawiając się w starostwie powiatowym.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7" y="599266"/>
            <a:ext cx="1416950" cy="1822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0" y="2668865"/>
            <a:ext cx="2613114" cy="218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7" y="3918611"/>
            <a:ext cx="2932224" cy="23641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22" y="51413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oraz edukacji </a:t>
            </a:r>
            <a:r>
              <a:rPr lang="pl-PL" dirty="0" smtClean="0"/>
              <a:t>prawnej</a:t>
            </a:r>
          </a:p>
          <a:p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www.gov.pl/web/nieodplatna-pomoc/czym-jest-niedoplatna-mediacja</a:t>
            </a:r>
            <a:endParaRPr lang="pl-PL" dirty="0" smtClean="0"/>
          </a:p>
          <a:p>
            <a:r>
              <a:rPr lang="pl-PL" dirty="0"/>
              <a:t>Ilustracje: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84" y="519762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3200" dirty="0" smtClean="0"/>
              <a:t>Mediacja jest jednym z </a:t>
            </a:r>
            <a:r>
              <a:rPr lang="pl-PL" sz="3200" smtClean="0"/>
              <a:t>alternatywnych sposobów </a:t>
            </a:r>
            <a:r>
              <a:rPr lang="pl-PL" sz="3200" dirty="0" smtClean="0"/>
              <a:t>rozwiązywania konfliktów </a:t>
            </a:r>
          </a:p>
          <a:p>
            <a:r>
              <a:rPr lang="pl-PL" sz="3200" dirty="0" smtClean="0"/>
              <a:t>Stosujemy mediacje, wtedy kiedy chcemy się dogadać z drugą osobą bez konieczności korzystania z procesu sądowego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632848"/>
            <a:ext cx="2284860" cy="17886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50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402" y="927099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 smtClean="0"/>
              <a:t>Na czym polega nieodpłatna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1868" y="2438399"/>
            <a:ext cx="6273799" cy="3318936"/>
          </a:xfrm>
        </p:spPr>
        <p:txBody>
          <a:bodyPr anchor="ctr">
            <a:normAutofit fontScale="85000" lnSpcReduction="20000"/>
          </a:bodyPr>
          <a:lstStyle/>
          <a:p>
            <a:r>
              <a:rPr lang="pl-PL" sz="3200" dirty="0" smtClean="0"/>
              <a:t>Nieodpłatna mediacja jest skierowana przede wszystkim do osób między którymi występuje </a:t>
            </a:r>
            <a:r>
              <a:rPr lang="pl-PL" sz="3200" b="1" dirty="0" smtClean="0">
                <a:solidFill>
                  <a:srgbClr val="FF0000"/>
                </a:solidFill>
              </a:rPr>
              <a:t>spór. </a:t>
            </a:r>
          </a:p>
          <a:p>
            <a:r>
              <a:rPr lang="pl-PL" sz="3200" b="1" dirty="0" smtClean="0"/>
              <a:t>Jest to możliwość polubownego rozwiązania konfliktu. </a:t>
            </a:r>
          </a:p>
          <a:p>
            <a:r>
              <a:rPr lang="pl-PL" sz="3200" dirty="0" smtClean="0"/>
              <a:t>Świadczy się ją w ramach nieodpłatnej pomocy prawnej i nieodpłatnego poradnictwa obywatelskiego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438399"/>
            <a:ext cx="3318936" cy="3318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5" y="524827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obejmuje ta usługa?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058914" y="2550689"/>
            <a:ext cx="6306309" cy="371585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poinformowanie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 możliwościach skorzystania z polubownych metod rozwiązywania sporów, w szczególności mediacji oraz korzyściach z tego wynikających;</a:t>
            </a:r>
          </a:p>
          <a:p>
            <a:r>
              <a:rPr lang="pl-PL" sz="2000" dirty="0">
                <a:solidFill>
                  <a:srgbClr val="0070C0"/>
                </a:solidFill>
              </a:rPr>
              <a:t>przygotowanie projektu umowy o mediację lub wniosku o przeprowadzenie mediacji;</a:t>
            </a: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przygotowanie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projektu wniosku o przeprowadzenie postępowania mediacyjnego w sprawie karnej;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udzielenie </a:t>
            </a:r>
            <a:r>
              <a:rPr lang="pl-PL" sz="2000" dirty="0">
                <a:solidFill>
                  <a:srgbClr val="7030A0"/>
                </a:solidFill>
              </a:rPr>
              <a:t>pomocy w sporządzeniu do sądu wniosku o zatwierdzenie ugody zawartej przed mediatorem</a:t>
            </a:r>
            <a:r>
              <a:rPr lang="pl-PL" sz="1600" dirty="0"/>
              <a:t>. 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8" y="2550689"/>
            <a:ext cx="3907536" cy="26050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4" y="524842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jest uprawniony do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prowadzące jednoosobową działalność gospodarczą i nie zatrudniły nikogo przez ostatnie 12 miesięcy liczone wstecz od dnia złożenia oświadczenia.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96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0" y="903232"/>
            <a:ext cx="6629398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oświadczenie należy złożyć by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56931"/>
            <a:ext cx="9363500" cy="332525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dirty="0" smtClean="0"/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 przypadku prowadzenia działalności – oświadczenie, że nikogo nie zatrudniamy od 12 miesięcy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88868"/>
            <a:ext cx="2590799" cy="173259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86" y="521389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w każdej sytuacji możemy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Są dwie sytuacje, których nieodpłatna mediacja nie obejmuje: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sąd lub inny organ wydały postanowienie o skierowaniu sprawy do mediacji </a:t>
            </a:r>
            <a:r>
              <a:rPr lang="pl-PL" dirty="0" smtClean="0"/>
              <a:t>lub postępowania </a:t>
            </a:r>
            <a:r>
              <a:rPr lang="pl-PL" dirty="0"/>
              <a:t>mediacyjnego;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zachodzi </a:t>
            </a:r>
            <a:r>
              <a:rPr lang="pl-PL" dirty="0"/>
              <a:t>uzasadnione podejrzenie, że w relacji stron występuje przemoc. </a:t>
            </a:r>
          </a:p>
          <a:p>
            <a:pPr marL="0" indent="0">
              <a:buNone/>
            </a:pPr>
            <a:r>
              <a:rPr lang="pl-PL" dirty="0" smtClean="0"/>
              <a:t>Przy innych okolicznościach niż te dwie możemy skorzystać z nieodpłatnej mediacji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22" y="51976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5489" y="951976"/>
            <a:ext cx="6769098" cy="1303867"/>
          </a:xfrm>
        </p:spPr>
        <p:txBody>
          <a:bodyPr/>
          <a:lstStyle/>
          <a:p>
            <a:r>
              <a:rPr lang="pl-PL" dirty="0" smtClean="0"/>
              <a:t>Kto prowadzi mediacje?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Mediacje prowadzi mediator. </a:t>
            </a:r>
          </a:p>
          <a:p>
            <a:r>
              <a:rPr lang="pl-PL" dirty="0" smtClean="0"/>
              <a:t>Kim jest mediator?</a:t>
            </a:r>
          </a:p>
          <a:p>
            <a:r>
              <a:rPr lang="pl-PL" dirty="0" smtClean="0"/>
              <a:t>Mediator to osoba o pełnej zdolności do czynności prawnych, która ma odpowiednią wiedzę i umiejętności do prowadzenia mediacji </a:t>
            </a:r>
          </a:p>
          <a:p>
            <a:r>
              <a:rPr lang="pl-PL" dirty="0" smtClean="0"/>
              <a:t>Warunkiem jest też to, że mediator musi być wpisany stałą listę mediatorów prowadzoną przez sąd okręgowy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682"/>
            <a:ext cx="4000500" cy="2000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71" y="515883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4" y="7408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65671"/>
              </p:ext>
            </p:extLst>
          </p:nvPr>
        </p:nvGraphicFramePr>
        <p:xfrm>
          <a:off x="1574800" y="2684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148" y="51810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553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 </dc:title>
  <dc:creator>Praktykant</dc:creator>
  <cp:lastModifiedBy>Praktykant</cp:lastModifiedBy>
  <cp:revision>41</cp:revision>
  <dcterms:created xsi:type="dcterms:W3CDTF">2022-05-19T11:15:27Z</dcterms:created>
  <dcterms:modified xsi:type="dcterms:W3CDTF">2022-08-23T08:32:32Z</dcterms:modified>
</cp:coreProperties>
</file>