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9" r:id="rId4"/>
    <p:sldId id="261" r:id="rId5"/>
    <p:sldId id="262" r:id="rId6"/>
    <p:sldId id="259" r:id="rId7"/>
    <p:sldId id="263" r:id="rId8"/>
    <p:sldId id="270" r:id="rId9"/>
    <p:sldId id="271" r:id="rId10"/>
    <p:sldId id="264" r:id="rId11"/>
    <p:sldId id="266" r:id="rId12"/>
    <p:sldId id="265" r:id="rId13"/>
    <p:sldId id="267" r:id="rId14"/>
    <p:sldId id="258" r:id="rId15"/>
    <p:sldId id="260" r:id="rId16"/>
    <p:sldId id="26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0637C1-DCFB-4684-B5F5-4FA1DE4BB483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681844F-43B6-4545-B1E8-4ACD246FF1EB}">
      <dgm:prSet phldrT="[Tekst]"/>
      <dgm:spPr/>
      <dgm:t>
        <a:bodyPr/>
        <a:lstStyle/>
        <a:p>
          <a:r>
            <a:rPr lang="pl-PL" dirty="0" smtClean="0"/>
            <a:t>Ukończyć studia wyższe</a:t>
          </a:r>
          <a:endParaRPr lang="pl-PL" dirty="0"/>
        </a:p>
      </dgm:t>
    </dgm:pt>
    <dgm:pt modelId="{3C9031F4-98EB-4B9A-A4AE-42A6CA7E7830}" type="parTrans" cxnId="{DC7B03BF-0583-4B75-B6DF-748F395FE4BD}">
      <dgm:prSet/>
      <dgm:spPr/>
      <dgm:t>
        <a:bodyPr/>
        <a:lstStyle/>
        <a:p>
          <a:endParaRPr lang="pl-PL"/>
        </a:p>
      </dgm:t>
    </dgm:pt>
    <dgm:pt modelId="{9B97F841-4A83-475F-82E1-51A99145531C}" type="sibTrans" cxnId="{DC7B03BF-0583-4B75-B6DF-748F395FE4BD}">
      <dgm:prSet/>
      <dgm:spPr/>
      <dgm:t>
        <a:bodyPr/>
        <a:lstStyle/>
        <a:p>
          <a:endParaRPr lang="pl-PL"/>
        </a:p>
      </dgm:t>
    </dgm:pt>
    <dgm:pt modelId="{F6E34A58-758E-4D3A-B4A1-04C17A14B930}">
      <dgm:prSet phldrT="[Tekst]"/>
      <dgm:spPr/>
      <dgm:t>
        <a:bodyPr/>
        <a:lstStyle/>
        <a:p>
          <a:r>
            <a:rPr lang="pl-PL" dirty="0" smtClean="0"/>
            <a:t>Odbyć 70-godzinne szkolenie przygotowawczego</a:t>
          </a:r>
          <a:endParaRPr lang="pl-PL" dirty="0"/>
        </a:p>
      </dgm:t>
    </dgm:pt>
    <dgm:pt modelId="{8228EA6A-3FE1-4224-A280-585C3D785E7F}" type="parTrans" cxnId="{CA5D67C9-ED64-4E9A-8EC7-A31CF1A96B5D}">
      <dgm:prSet/>
      <dgm:spPr/>
      <dgm:t>
        <a:bodyPr/>
        <a:lstStyle/>
        <a:p>
          <a:endParaRPr lang="pl-PL"/>
        </a:p>
      </dgm:t>
    </dgm:pt>
    <dgm:pt modelId="{84D5144C-03FC-48B4-B3CE-C91981F6FDD8}" type="sibTrans" cxnId="{CA5D67C9-ED64-4E9A-8EC7-A31CF1A96B5D}">
      <dgm:prSet/>
      <dgm:spPr/>
      <dgm:t>
        <a:bodyPr/>
        <a:lstStyle/>
        <a:p>
          <a:endParaRPr lang="pl-PL"/>
        </a:p>
      </dgm:t>
    </dgm:pt>
    <dgm:pt modelId="{4534818F-03E9-4356-93AC-73EC90FDF1C4}">
      <dgm:prSet phldrT="[Tekst]"/>
      <dgm:spPr/>
      <dgm:t>
        <a:bodyPr/>
        <a:lstStyle/>
        <a:p>
          <a:r>
            <a:rPr lang="pl-PL" dirty="0" smtClean="0"/>
            <a:t>Zdać egzamin, który daje uprawnienia do pełnienia funkcji doradcy obywatelskiego</a:t>
          </a:r>
          <a:endParaRPr lang="pl-PL" dirty="0"/>
        </a:p>
      </dgm:t>
    </dgm:pt>
    <dgm:pt modelId="{FD1999F6-1B03-4BA0-98CF-397197491313}" type="parTrans" cxnId="{75F07041-38FA-4686-A815-E08C013E381A}">
      <dgm:prSet/>
      <dgm:spPr/>
      <dgm:t>
        <a:bodyPr/>
        <a:lstStyle/>
        <a:p>
          <a:endParaRPr lang="pl-PL"/>
        </a:p>
      </dgm:t>
    </dgm:pt>
    <dgm:pt modelId="{1B82C708-4C8E-4B8D-ADAD-B65E815ECC78}" type="sibTrans" cxnId="{75F07041-38FA-4686-A815-E08C013E381A}">
      <dgm:prSet/>
      <dgm:spPr/>
      <dgm:t>
        <a:bodyPr/>
        <a:lstStyle/>
        <a:p>
          <a:endParaRPr lang="pl-PL"/>
        </a:p>
      </dgm:t>
    </dgm:pt>
    <dgm:pt modelId="{97863BF4-6C79-455C-B38C-196ACFD6512C}" type="pres">
      <dgm:prSet presAssocID="{220637C1-DCFB-4684-B5F5-4FA1DE4BB48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BAA2B812-9638-42C5-878B-D562BAF5AB80}" type="pres">
      <dgm:prSet presAssocID="{6681844F-43B6-4545-B1E8-4ACD246FF1EB}" presName="composite" presStyleCnt="0"/>
      <dgm:spPr/>
    </dgm:pt>
    <dgm:pt modelId="{4BD204E6-0EBE-4376-9F00-DE0B2F97AEE4}" type="pres">
      <dgm:prSet presAssocID="{6681844F-43B6-4545-B1E8-4ACD246FF1EB}" presName="LShape" presStyleLbl="alignNode1" presStyleIdx="0" presStyleCnt="5"/>
      <dgm:spPr/>
    </dgm:pt>
    <dgm:pt modelId="{3B1D1354-8CA4-4FF1-9965-A107A64629B2}" type="pres">
      <dgm:prSet presAssocID="{6681844F-43B6-4545-B1E8-4ACD246FF1EB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58A7AD-16C9-45EF-B763-129845AE172D}" type="pres">
      <dgm:prSet presAssocID="{6681844F-43B6-4545-B1E8-4ACD246FF1EB}" presName="Triangle" presStyleLbl="alignNode1" presStyleIdx="1" presStyleCnt="5"/>
      <dgm:spPr/>
    </dgm:pt>
    <dgm:pt modelId="{329B523E-5C70-4225-9389-B5792AB45EFC}" type="pres">
      <dgm:prSet presAssocID="{9B97F841-4A83-475F-82E1-51A99145531C}" presName="sibTrans" presStyleCnt="0"/>
      <dgm:spPr/>
    </dgm:pt>
    <dgm:pt modelId="{649309E0-BEE2-48DC-A73B-4CF63C2B5476}" type="pres">
      <dgm:prSet presAssocID="{9B97F841-4A83-475F-82E1-51A99145531C}" presName="space" presStyleCnt="0"/>
      <dgm:spPr/>
    </dgm:pt>
    <dgm:pt modelId="{2E1C49E9-EF19-4140-93AE-CCC6DDF81C41}" type="pres">
      <dgm:prSet presAssocID="{F6E34A58-758E-4D3A-B4A1-04C17A14B930}" presName="composite" presStyleCnt="0"/>
      <dgm:spPr/>
    </dgm:pt>
    <dgm:pt modelId="{1981C294-7F03-40B8-A2CC-118D662ED422}" type="pres">
      <dgm:prSet presAssocID="{F6E34A58-758E-4D3A-B4A1-04C17A14B930}" presName="LShape" presStyleLbl="alignNode1" presStyleIdx="2" presStyleCnt="5"/>
      <dgm:spPr/>
    </dgm:pt>
    <dgm:pt modelId="{AD92DF3C-50C7-4482-AA13-E45EF951093B}" type="pres">
      <dgm:prSet presAssocID="{F6E34A58-758E-4D3A-B4A1-04C17A14B930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8DD2262-C4F3-46A9-8083-5E58C80CED54}" type="pres">
      <dgm:prSet presAssocID="{F6E34A58-758E-4D3A-B4A1-04C17A14B930}" presName="Triangle" presStyleLbl="alignNode1" presStyleIdx="3" presStyleCnt="5"/>
      <dgm:spPr/>
    </dgm:pt>
    <dgm:pt modelId="{1185AC27-4AD1-4373-9478-EADFBE3CD1DA}" type="pres">
      <dgm:prSet presAssocID="{84D5144C-03FC-48B4-B3CE-C91981F6FDD8}" presName="sibTrans" presStyleCnt="0"/>
      <dgm:spPr/>
    </dgm:pt>
    <dgm:pt modelId="{BC887CF0-06E8-43FF-8755-2E02ABE6E366}" type="pres">
      <dgm:prSet presAssocID="{84D5144C-03FC-48B4-B3CE-C91981F6FDD8}" presName="space" presStyleCnt="0"/>
      <dgm:spPr/>
    </dgm:pt>
    <dgm:pt modelId="{D311D49F-AF61-4A31-AE4C-F9A9E42D0742}" type="pres">
      <dgm:prSet presAssocID="{4534818F-03E9-4356-93AC-73EC90FDF1C4}" presName="composite" presStyleCnt="0"/>
      <dgm:spPr/>
    </dgm:pt>
    <dgm:pt modelId="{30171CAE-DBA8-4400-A20C-1676C71363BB}" type="pres">
      <dgm:prSet presAssocID="{4534818F-03E9-4356-93AC-73EC90FDF1C4}" presName="LShape" presStyleLbl="alignNode1" presStyleIdx="4" presStyleCnt="5"/>
      <dgm:spPr/>
    </dgm:pt>
    <dgm:pt modelId="{AD1C8A57-299D-49C1-B77C-234D082D1BB5}" type="pres">
      <dgm:prSet presAssocID="{4534818F-03E9-4356-93AC-73EC90FDF1C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A2727E1-9FD2-4CF9-8325-417673EA857D}" type="presOf" srcId="{4534818F-03E9-4356-93AC-73EC90FDF1C4}" destId="{AD1C8A57-299D-49C1-B77C-234D082D1BB5}" srcOrd="0" destOrd="0" presId="urn:microsoft.com/office/officeart/2009/3/layout/StepUpProcess"/>
    <dgm:cxn modelId="{AF0AF698-AF07-49F1-A414-BCD4A83792C9}" type="presOf" srcId="{F6E34A58-758E-4D3A-B4A1-04C17A14B930}" destId="{AD92DF3C-50C7-4482-AA13-E45EF951093B}" srcOrd="0" destOrd="0" presId="urn:microsoft.com/office/officeart/2009/3/layout/StepUpProcess"/>
    <dgm:cxn modelId="{48D23251-BFD4-4D64-9EB2-21713258F333}" type="presOf" srcId="{220637C1-DCFB-4684-B5F5-4FA1DE4BB483}" destId="{97863BF4-6C79-455C-B38C-196ACFD6512C}" srcOrd="0" destOrd="0" presId="urn:microsoft.com/office/officeart/2009/3/layout/StepUpProcess"/>
    <dgm:cxn modelId="{DC7B03BF-0583-4B75-B6DF-748F395FE4BD}" srcId="{220637C1-DCFB-4684-B5F5-4FA1DE4BB483}" destId="{6681844F-43B6-4545-B1E8-4ACD246FF1EB}" srcOrd="0" destOrd="0" parTransId="{3C9031F4-98EB-4B9A-A4AE-42A6CA7E7830}" sibTransId="{9B97F841-4A83-475F-82E1-51A99145531C}"/>
    <dgm:cxn modelId="{75F07041-38FA-4686-A815-E08C013E381A}" srcId="{220637C1-DCFB-4684-B5F5-4FA1DE4BB483}" destId="{4534818F-03E9-4356-93AC-73EC90FDF1C4}" srcOrd="2" destOrd="0" parTransId="{FD1999F6-1B03-4BA0-98CF-397197491313}" sibTransId="{1B82C708-4C8E-4B8D-ADAD-B65E815ECC78}"/>
    <dgm:cxn modelId="{23E16F1C-6BF8-4669-81C8-012894AA7AEA}" type="presOf" srcId="{6681844F-43B6-4545-B1E8-4ACD246FF1EB}" destId="{3B1D1354-8CA4-4FF1-9965-A107A64629B2}" srcOrd="0" destOrd="0" presId="urn:microsoft.com/office/officeart/2009/3/layout/StepUpProcess"/>
    <dgm:cxn modelId="{CA5D67C9-ED64-4E9A-8EC7-A31CF1A96B5D}" srcId="{220637C1-DCFB-4684-B5F5-4FA1DE4BB483}" destId="{F6E34A58-758E-4D3A-B4A1-04C17A14B930}" srcOrd="1" destOrd="0" parTransId="{8228EA6A-3FE1-4224-A280-585C3D785E7F}" sibTransId="{84D5144C-03FC-48B4-B3CE-C91981F6FDD8}"/>
    <dgm:cxn modelId="{A1FF9539-8F3D-461E-BC82-A1D44DA469F9}" type="presParOf" srcId="{97863BF4-6C79-455C-B38C-196ACFD6512C}" destId="{BAA2B812-9638-42C5-878B-D562BAF5AB80}" srcOrd="0" destOrd="0" presId="urn:microsoft.com/office/officeart/2009/3/layout/StepUpProcess"/>
    <dgm:cxn modelId="{DA69A002-118F-43EB-A675-751CABD424D1}" type="presParOf" srcId="{BAA2B812-9638-42C5-878B-D562BAF5AB80}" destId="{4BD204E6-0EBE-4376-9F00-DE0B2F97AEE4}" srcOrd="0" destOrd="0" presId="urn:microsoft.com/office/officeart/2009/3/layout/StepUpProcess"/>
    <dgm:cxn modelId="{014CCAAA-668C-4896-BFD0-C39C625C28CA}" type="presParOf" srcId="{BAA2B812-9638-42C5-878B-D562BAF5AB80}" destId="{3B1D1354-8CA4-4FF1-9965-A107A64629B2}" srcOrd="1" destOrd="0" presId="urn:microsoft.com/office/officeart/2009/3/layout/StepUpProcess"/>
    <dgm:cxn modelId="{80A52233-3351-440F-AD57-23F47FC1EE51}" type="presParOf" srcId="{BAA2B812-9638-42C5-878B-D562BAF5AB80}" destId="{5C58A7AD-16C9-45EF-B763-129845AE172D}" srcOrd="2" destOrd="0" presId="urn:microsoft.com/office/officeart/2009/3/layout/StepUpProcess"/>
    <dgm:cxn modelId="{98A16835-D650-4CFA-B39A-1138D25D55D1}" type="presParOf" srcId="{97863BF4-6C79-455C-B38C-196ACFD6512C}" destId="{329B523E-5C70-4225-9389-B5792AB45EFC}" srcOrd="1" destOrd="0" presId="urn:microsoft.com/office/officeart/2009/3/layout/StepUpProcess"/>
    <dgm:cxn modelId="{BCE88179-7316-4560-9C5C-D72826EE968E}" type="presParOf" srcId="{329B523E-5C70-4225-9389-B5792AB45EFC}" destId="{649309E0-BEE2-48DC-A73B-4CF63C2B5476}" srcOrd="0" destOrd="0" presId="urn:microsoft.com/office/officeart/2009/3/layout/StepUpProcess"/>
    <dgm:cxn modelId="{778CAA33-7B15-4B92-A200-40C2A7A55088}" type="presParOf" srcId="{97863BF4-6C79-455C-B38C-196ACFD6512C}" destId="{2E1C49E9-EF19-4140-93AE-CCC6DDF81C41}" srcOrd="2" destOrd="0" presId="urn:microsoft.com/office/officeart/2009/3/layout/StepUpProcess"/>
    <dgm:cxn modelId="{DAF53FF7-1308-4728-851D-1CB901DD3F8A}" type="presParOf" srcId="{2E1C49E9-EF19-4140-93AE-CCC6DDF81C41}" destId="{1981C294-7F03-40B8-A2CC-118D662ED422}" srcOrd="0" destOrd="0" presId="urn:microsoft.com/office/officeart/2009/3/layout/StepUpProcess"/>
    <dgm:cxn modelId="{B950C67E-0319-4EA5-973B-9DB7303597EC}" type="presParOf" srcId="{2E1C49E9-EF19-4140-93AE-CCC6DDF81C41}" destId="{AD92DF3C-50C7-4482-AA13-E45EF951093B}" srcOrd="1" destOrd="0" presId="urn:microsoft.com/office/officeart/2009/3/layout/StepUpProcess"/>
    <dgm:cxn modelId="{C3CC8DC3-F988-4CCF-9514-BF1B48860E66}" type="presParOf" srcId="{2E1C49E9-EF19-4140-93AE-CCC6DDF81C41}" destId="{78DD2262-C4F3-46A9-8083-5E58C80CED54}" srcOrd="2" destOrd="0" presId="urn:microsoft.com/office/officeart/2009/3/layout/StepUpProcess"/>
    <dgm:cxn modelId="{21D7BA43-3BA6-4CBB-A4EF-D801C69D252F}" type="presParOf" srcId="{97863BF4-6C79-455C-B38C-196ACFD6512C}" destId="{1185AC27-4AD1-4373-9478-EADFBE3CD1DA}" srcOrd="3" destOrd="0" presId="urn:microsoft.com/office/officeart/2009/3/layout/StepUpProcess"/>
    <dgm:cxn modelId="{FF29EDEC-17A6-4C87-846C-B8239C7DBD35}" type="presParOf" srcId="{1185AC27-4AD1-4373-9478-EADFBE3CD1DA}" destId="{BC887CF0-06E8-43FF-8755-2E02ABE6E366}" srcOrd="0" destOrd="0" presId="urn:microsoft.com/office/officeart/2009/3/layout/StepUpProcess"/>
    <dgm:cxn modelId="{1F0CF07F-9C1D-4D7B-8B05-BCD2646A3DED}" type="presParOf" srcId="{97863BF4-6C79-455C-B38C-196ACFD6512C}" destId="{D311D49F-AF61-4A31-AE4C-F9A9E42D0742}" srcOrd="4" destOrd="0" presId="urn:microsoft.com/office/officeart/2009/3/layout/StepUpProcess"/>
    <dgm:cxn modelId="{4AE00FD2-5EC8-4E66-8FD3-6C07E2FA42D4}" type="presParOf" srcId="{D311D49F-AF61-4A31-AE4C-F9A9E42D0742}" destId="{30171CAE-DBA8-4400-A20C-1676C71363BB}" srcOrd="0" destOrd="0" presId="urn:microsoft.com/office/officeart/2009/3/layout/StepUpProcess"/>
    <dgm:cxn modelId="{DC1FA7A7-4BC8-4A1F-8036-C1B695E1ECD8}" type="presParOf" srcId="{D311D49F-AF61-4A31-AE4C-F9A9E42D0742}" destId="{AD1C8A57-299D-49C1-B77C-234D082D1BB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204E6-0EBE-4376-9F00-DE0B2F97AEE4}">
      <dsp:nvSpPr>
        <dsp:cNvPr id="0" name=""/>
        <dsp:cNvSpPr/>
      </dsp:nvSpPr>
      <dsp:spPr>
        <a:xfrm rot="5400000">
          <a:off x="1004876" y="1052965"/>
          <a:ext cx="1816935" cy="30233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D1354-8CA4-4FF1-9965-A107A64629B2}">
      <dsp:nvSpPr>
        <dsp:cNvPr id="0" name=""/>
        <dsp:cNvSpPr/>
      </dsp:nvSpPr>
      <dsp:spPr>
        <a:xfrm>
          <a:off x="701585" y="1956292"/>
          <a:ext cx="2729487" cy="2392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Ukończyć studia wyższe</a:t>
          </a:r>
          <a:endParaRPr lang="pl-PL" sz="2500" kern="1200" dirty="0"/>
        </a:p>
      </dsp:txBody>
      <dsp:txXfrm>
        <a:off x="701585" y="1956292"/>
        <a:ext cx="2729487" cy="2392556"/>
      </dsp:txXfrm>
    </dsp:sp>
    <dsp:sp modelId="{5C58A7AD-16C9-45EF-B763-129845AE172D}">
      <dsp:nvSpPr>
        <dsp:cNvPr id="0" name=""/>
        <dsp:cNvSpPr/>
      </dsp:nvSpPr>
      <dsp:spPr>
        <a:xfrm>
          <a:off x="2916075" y="830384"/>
          <a:ext cx="514997" cy="51499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1C294-7F03-40B8-A2CC-118D662ED422}">
      <dsp:nvSpPr>
        <dsp:cNvPr id="0" name=""/>
        <dsp:cNvSpPr/>
      </dsp:nvSpPr>
      <dsp:spPr>
        <a:xfrm rot="5400000">
          <a:off x="4346303" y="226126"/>
          <a:ext cx="1816935" cy="30233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2DF3C-50C7-4482-AA13-E45EF951093B}">
      <dsp:nvSpPr>
        <dsp:cNvPr id="0" name=""/>
        <dsp:cNvSpPr/>
      </dsp:nvSpPr>
      <dsp:spPr>
        <a:xfrm>
          <a:off x="4043011" y="1129453"/>
          <a:ext cx="2729487" cy="2392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Odbyć 70-godzinne szkolenie przygotowawczego</a:t>
          </a:r>
          <a:endParaRPr lang="pl-PL" sz="2500" kern="1200" dirty="0"/>
        </a:p>
      </dsp:txBody>
      <dsp:txXfrm>
        <a:off x="4043011" y="1129453"/>
        <a:ext cx="2729487" cy="2392556"/>
      </dsp:txXfrm>
    </dsp:sp>
    <dsp:sp modelId="{78DD2262-C4F3-46A9-8083-5E58C80CED54}">
      <dsp:nvSpPr>
        <dsp:cNvPr id="0" name=""/>
        <dsp:cNvSpPr/>
      </dsp:nvSpPr>
      <dsp:spPr>
        <a:xfrm>
          <a:off x="6257501" y="3544"/>
          <a:ext cx="514997" cy="51499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171CAE-DBA8-4400-A20C-1676C71363BB}">
      <dsp:nvSpPr>
        <dsp:cNvPr id="0" name=""/>
        <dsp:cNvSpPr/>
      </dsp:nvSpPr>
      <dsp:spPr>
        <a:xfrm rot="5400000">
          <a:off x="7687729" y="-600712"/>
          <a:ext cx="1816935" cy="30233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C8A57-299D-49C1-B77C-234D082D1BB5}">
      <dsp:nvSpPr>
        <dsp:cNvPr id="0" name=""/>
        <dsp:cNvSpPr/>
      </dsp:nvSpPr>
      <dsp:spPr>
        <a:xfrm>
          <a:off x="7384437" y="302614"/>
          <a:ext cx="2729487" cy="2392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Zdać egzamin, który daje uprawnienia do pełnienia funkcji doradcy obywatelskiego</a:t>
          </a:r>
          <a:endParaRPr lang="pl-PL" sz="2500" kern="1200" dirty="0"/>
        </a:p>
      </dsp:txBody>
      <dsp:txXfrm>
        <a:off x="7384437" y="302614"/>
        <a:ext cx="2729487" cy="2392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38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999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653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9467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92462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082052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62683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743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30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6335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5785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67D14D8-DCC0-436E-A704-5A9B9AA5C3E6}" type="datetimeFigureOut">
              <a:rPr lang="pl-PL" smtClean="0"/>
              <a:t>23.08.2022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9A020D6-CCBC-457C-BFFB-EEE8051FBA0D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1722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zbpo.org.p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Doradca obywatelski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Zadanie finansowane w ramach projektu ze środków budżetu państwa przez </a:t>
            </a:r>
            <a:r>
              <a:rPr lang="pl-PL"/>
              <a:t>Powiat </a:t>
            </a:r>
            <a:r>
              <a:rPr lang="pl-PL"/>
              <a:t>kozienicki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292" y="5802363"/>
            <a:ext cx="2864042" cy="109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91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Jak zostać doradcą w 3 krokach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334040"/>
              </p:ext>
            </p:extLst>
          </p:nvPr>
        </p:nvGraphicFramePr>
        <p:xfrm>
          <a:off x="838200" y="22828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62808" y="5694729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2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Pamiętajmy!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l-PL" sz="2400" dirty="0" smtClean="0"/>
              <a:t>Pomaganie innym jest pracą trudną szczególnie ze względu na to, że mogą występować różne sytuacje i problemy, na które nie jesteśmy przygotowani. Dlatego bardzo ważne jest by doradca był wyposażony w odpowiednią wiedzę i umiejętności. </a:t>
            </a:r>
          </a:p>
          <a:p>
            <a:r>
              <a:rPr lang="pl-PL" sz="2400" dirty="0" smtClean="0"/>
              <a:t>W tym celu co najmniej raz w roku doradca jest zobowiązany do odbycia kursów doszkalających. </a:t>
            </a:r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6306" y="5665076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0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 obejmuje kurs doszkalający?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pl-PL" sz="2800" dirty="0"/>
              <a:t>O</a:t>
            </a:r>
            <a:r>
              <a:rPr lang="pl-PL" sz="2800" dirty="0" smtClean="0"/>
              <a:t>bejmuje </a:t>
            </a:r>
            <a:r>
              <a:rPr lang="pl-PL" sz="2800" dirty="0"/>
              <a:t>co najmniej 8 godzin zajęć z zakresu praktycznych aspektów związanych </a:t>
            </a:r>
            <a:r>
              <a:rPr lang="pl-PL" sz="2800" dirty="0" smtClean="0"/>
              <a:t>ze świadczeniem </a:t>
            </a:r>
            <a:r>
              <a:rPr lang="pl-PL" sz="2800" dirty="0"/>
              <a:t>poradnictwa obywatelskiego, w tym dotyczących poszczególnych </a:t>
            </a:r>
            <a:r>
              <a:rPr lang="pl-PL" sz="2800" dirty="0" smtClean="0"/>
              <a:t>jego dziedzin</a:t>
            </a:r>
            <a:r>
              <a:rPr lang="pl-PL" sz="2800" dirty="0"/>
              <a:t>. </a:t>
            </a:r>
            <a:endParaRPr lang="pl-PL" sz="2800" dirty="0" smtClean="0"/>
          </a:p>
          <a:p>
            <a:endParaRPr lang="pl-PL" dirty="0"/>
          </a:p>
          <a:p>
            <a:pPr marL="0" indent="0">
              <a:buNone/>
            </a:pPr>
            <a:endParaRPr lang="pl-PL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420" y="3957828"/>
            <a:ext cx="5852160" cy="2599944"/>
          </a:xfrm>
          <a:prstGeom prst="rect">
            <a:avLst/>
          </a:prstGeom>
          <a:effectLst>
            <a:softEdge rad="88900"/>
          </a:effec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63" y="5666946"/>
            <a:ext cx="2865368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345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 kursy doszkalające są obowiązkowe?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3593591"/>
          </a:xfrm>
        </p:spPr>
        <p:txBody>
          <a:bodyPr/>
          <a:lstStyle/>
          <a:p>
            <a:endParaRPr lang="pl-PL" sz="2400" dirty="0" smtClean="0"/>
          </a:p>
          <a:p>
            <a:r>
              <a:rPr lang="pl-PL" sz="2800" b="1" dirty="0" smtClean="0"/>
              <a:t>Tak. </a:t>
            </a:r>
            <a:r>
              <a:rPr lang="pl-PL" sz="2800" dirty="0" smtClean="0"/>
              <a:t>Jest to obowiązek ustawowy, bo doradca uczęszczał na kursu doszkalające. </a:t>
            </a:r>
            <a:endParaRPr lang="pl-PL" sz="2800" dirty="0"/>
          </a:p>
          <a:p>
            <a:r>
              <a:rPr lang="pl-PL" sz="2800" dirty="0" smtClean="0"/>
              <a:t>Po </a:t>
            </a:r>
            <a:r>
              <a:rPr lang="pl-PL" sz="2800" dirty="0"/>
              <a:t>zakończeniu kursu doszkalającego podmiot prowadzący kurs </a:t>
            </a:r>
            <a:r>
              <a:rPr lang="pl-PL" sz="2800" dirty="0" smtClean="0"/>
              <a:t>wydaje zaświadczenie </a:t>
            </a:r>
            <a:r>
              <a:rPr lang="pl-PL" sz="2800" dirty="0"/>
              <a:t>potwierdzające uczestnictwo w kursie doszkalającym</a:t>
            </a:r>
            <a:r>
              <a:rPr lang="pl-PL" sz="2400" dirty="0"/>
              <a:t>.</a:t>
            </a:r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360" y="4463439"/>
            <a:ext cx="3531150" cy="2394561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78" y="5660719"/>
            <a:ext cx="2865368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86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 czym warto pamiętać?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01700" y="1838325"/>
            <a:ext cx="10515600" cy="435133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l-PL" sz="3600" dirty="0" smtClean="0"/>
              <a:t>Nieodpłatna pomoc prawna również jest formą doradztwa obywatelskiego, ale nie każda osoba może ją pełnić. Do tego należy mieć odpowiednie wykształcenie zawodowe.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680" y="3835083"/>
            <a:ext cx="2354580" cy="235458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636" y="5754528"/>
            <a:ext cx="2865368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1665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Nieodpłatna pomoc prawna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790700"/>
            <a:ext cx="10515600" cy="4251326"/>
          </a:xfrm>
        </p:spPr>
        <p:txBody>
          <a:bodyPr anchor="ctr">
            <a:normAutofit/>
          </a:bodyPr>
          <a:lstStyle/>
          <a:p>
            <a:r>
              <a:rPr lang="pl-PL" dirty="0" smtClean="0"/>
              <a:t>Doradcami w zakresie nieodpłatnej pomocy prawnej mogą być: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a</a:t>
            </a:r>
            <a:r>
              <a:rPr lang="pl-PL" dirty="0" smtClean="0"/>
              <a:t>dwokaci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radcy prawni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a</a:t>
            </a:r>
            <a:r>
              <a:rPr lang="pl-PL" dirty="0" smtClean="0"/>
              <a:t>plikanci adwokaccy lub radcowscy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doradca podatkowy – w zakresie prawa podatkowego, z wyłączeniem spraw podatkowych związanych z prowadzeniem działalności gospodarczej;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osoba z wykształceniem prawniczym po uzyskaniu tytułu magistra prawa i spełniająca odpowiednie wymagania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 mediator w zakresie nieodpłatnej mediacji.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800" y="1166165"/>
            <a:ext cx="3175000" cy="2116667"/>
          </a:xfrm>
          <a:prstGeom prst="rect">
            <a:avLst/>
          </a:prstGeom>
          <a:effectLst>
            <a:softEdge rad="38100"/>
          </a:effectLst>
          <a:scene3d>
            <a:camera prst="orthographicFront"/>
            <a:lightRig rig="threePt" dir="t"/>
          </a:scene3d>
          <a:sp3d>
            <a:bevelT w="0" h="0"/>
          </a:sp3d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3134" y="5754528"/>
            <a:ext cx="2865368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6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Źródła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Ustawa </a:t>
            </a:r>
            <a:r>
              <a:rPr lang="pl-PL" sz="2400" dirty="0"/>
              <a:t>z dnia 5 sierpnia 2015 </a:t>
            </a:r>
            <a:r>
              <a:rPr lang="pl-PL" sz="2400" dirty="0" smtClean="0"/>
              <a:t>r. o </a:t>
            </a:r>
            <a:r>
              <a:rPr lang="pl-PL" sz="2400" dirty="0"/>
              <a:t>nieodpłatnej pomocy prawnej, nieodpłatnym poradnictwie obywatelskim </a:t>
            </a:r>
            <a:r>
              <a:rPr lang="pl-PL" sz="2400" dirty="0" smtClean="0"/>
              <a:t>oraz edukacji </a:t>
            </a:r>
            <a:r>
              <a:rPr lang="pl-PL" sz="2400" dirty="0"/>
              <a:t>prawnej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1447" y="5739340"/>
            <a:ext cx="2865368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9064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Pojęcie doradcy obywatelskiego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l-PL" sz="2800" dirty="0" smtClean="0"/>
              <a:t>Pojęcie doradcy obywatelskiego jest związane przede wszystkim z nieodpłatnym poradnictwem obywatelskim </a:t>
            </a:r>
          </a:p>
          <a:p>
            <a:r>
              <a:rPr lang="pl-PL" sz="2800" dirty="0" smtClean="0"/>
              <a:t>Doradcą </a:t>
            </a:r>
            <a:r>
              <a:rPr lang="pl-PL" sz="2800" dirty="0"/>
              <a:t>obywatelskim jest osoba, która udziela różnego rodzaju </a:t>
            </a:r>
            <a:r>
              <a:rPr lang="pl-PL" sz="2800" dirty="0" smtClean="0"/>
              <a:t>porad obywatelskich</a:t>
            </a:r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59" y="4635748"/>
            <a:ext cx="3379141" cy="1924526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39" y="5671246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23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Jakimi sprawami przede wszystkim zajmuje się doradca obywatelski?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1678" y="2286001"/>
            <a:ext cx="9429022" cy="3593591"/>
          </a:xfrm>
        </p:spPr>
        <p:txBody>
          <a:bodyPr anchor="ctr">
            <a:normAutofit/>
          </a:bodyPr>
          <a:lstStyle/>
          <a:p>
            <a:pPr marL="36900" indent="0">
              <a:buNone/>
            </a:pPr>
            <a:r>
              <a:rPr lang="pl-PL" sz="2800" dirty="0" smtClean="0"/>
              <a:t>Doradca świadczy w szczególności </a:t>
            </a:r>
            <a:r>
              <a:rPr lang="pl-PL" sz="2800" dirty="0"/>
              <a:t>porady dla osób zadłużonych i porady z zakresu </a:t>
            </a:r>
            <a:r>
              <a:rPr lang="pl-PL" sz="2800" dirty="0" smtClean="0"/>
              <a:t>spraw mieszkaniowych </a:t>
            </a:r>
            <a:r>
              <a:rPr lang="pl-PL" sz="2800" dirty="0"/>
              <a:t>oraz zabezpieczenia </a:t>
            </a:r>
            <a:r>
              <a:rPr lang="pl-PL" sz="2800" dirty="0" smtClean="0"/>
              <a:t>społecznego.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403" y="2286001"/>
            <a:ext cx="1600498" cy="248319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3016" y="5742388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0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Nieodpłatne poradnictwo obywatelskie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3795" y="1732448"/>
            <a:ext cx="7646005" cy="4058751"/>
          </a:xfrm>
        </p:spPr>
        <p:txBody>
          <a:bodyPr anchor="ctr">
            <a:normAutofit/>
          </a:bodyPr>
          <a:lstStyle/>
          <a:p>
            <a:r>
              <a:rPr lang="pl-PL" sz="3200" dirty="0" smtClean="0"/>
              <a:t>Doradcami obywatelskimi mogą być osoby o różnym wykształceniu, ponieważ katalog specjalizacji poradnictwa obywatelskiego jest bardzo szeroki </a:t>
            </a:r>
          </a:p>
          <a:p>
            <a:r>
              <a:rPr lang="pl-PL" sz="3200" dirty="0" smtClean="0"/>
              <a:t>Takie poradnictwo mogą świadczyć osoby mające wykształcenie wyższe</a:t>
            </a:r>
            <a:endParaRPr lang="pl-PL" sz="3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100" y="2368996"/>
            <a:ext cx="3244440" cy="2785656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6059" y="5760625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24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Jaki kierunek można skończyć by zostać doradcą obywatelskim?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37100" y="1800112"/>
            <a:ext cx="6692900" cy="3593591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endParaRPr lang="pl-PL" sz="2800" dirty="0" smtClean="0"/>
          </a:p>
          <a:p>
            <a:r>
              <a:rPr lang="pl-PL" sz="2800" dirty="0" smtClean="0"/>
              <a:t>Doradztwo obywatelskie obejmuje wiele specjalizacji, dlatego są to tylko przykładowe kierunki studiów po których można świadczyć takie usługi </a:t>
            </a:r>
            <a:endParaRPr lang="pl-PL" sz="2800" dirty="0"/>
          </a:p>
          <a:p>
            <a:r>
              <a:rPr lang="pl-PL" sz="2800" b="1" dirty="0" smtClean="0"/>
              <a:t>Mogą być to</a:t>
            </a:r>
            <a:r>
              <a:rPr lang="pl-PL" sz="2800" dirty="0" smtClean="0"/>
              <a:t>: prawo, psychologia, pedagogika, politologia, praca socjalna, profilaktyka społeczna, socjologia, dziennikarstwo</a:t>
            </a:r>
            <a:r>
              <a:rPr lang="pl-PL" sz="2800" dirty="0"/>
              <a:t>, kulturoznawstwo.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378" y="2527299"/>
            <a:ext cx="3809722" cy="2729309"/>
          </a:xfrm>
          <a:prstGeom prst="rect">
            <a:avLst/>
          </a:prstGeom>
          <a:effectLst>
            <a:softEdge rad="25400"/>
          </a:effec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0997" y="5714055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16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8416651" cy="1492132"/>
          </a:xfrm>
        </p:spPr>
        <p:txBody>
          <a:bodyPr/>
          <a:lstStyle/>
          <a:p>
            <a:r>
              <a:rPr lang="pl-PL" dirty="0" smtClean="0"/>
              <a:t>Jaki jest niezbędny warunek do spełnienia?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2578" y="2311401"/>
            <a:ext cx="10178322" cy="359359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pl-PL" dirty="0" smtClean="0">
                <a:solidFill>
                  <a:schemeClr val="accent2"/>
                </a:solidFill>
              </a:rPr>
              <a:t>UWAGA</a:t>
            </a:r>
            <a:r>
              <a:rPr lang="pl-PL" dirty="0" smtClean="0"/>
              <a:t>: Doradcą może być tylko osoba, która ukończyła odpowiednie szkolenie lub ma zaświadczenie o odpowiedniej wiedzy i doświadczeniu </a:t>
            </a:r>
          </a:p>
          <a:p>
            <a:r>
              <a:rPr lang="pl-PL" b="1" dirty="0" smtClean="0"/>
              <a:t>Niezbędne</a:t>
            </a:r>
            <a:r>
              <a:rPr lang="pl-PL" dirty="0" smtClean="0"/>
              <a:t> jest ukończenie szkolenia, które przygotuje nas do pełnienia funkcji doradcy, a następnie zdanie egzaminu </a:t>
            </a:r>
          </a:p>
          <a:p>
            <a:r>
              <a:rPr lang="pl-PL" dirty="0" smtClean="0"/>
              <a:t>Bez tego nie możemy świadczyć nieodpłatnego poradnictwa obywatelskiego, nawet jeśli posiadamy wykształcenie wyższe</a:t>
            </a:r>
          </a:p>
          <a:p>
            <a:r>
              <a:rPr lang="pl-PL" dirty="0" smtClean="0"/>
              <a:t>Wyjątkiem od tej zasady jest sytuacja, </a:t>
            </a:r>
            <a:r>
              <a:rPr lang="pl-PL" dirty="0"/>
              <a:t>w </a:t>
            </a:r>
            <a:r>
              <a:rPr lang="pl-PL" dirty="0" smtClean="0"/>
              <a:t>której osoba posiada </a:t>
            </a:r>
            <a:r>
              <a:rPr lang="pl-PL" dirty="0"/>
              <a:t>doświadczenie </a:t>
            </a:r>
            <a:r>
              <a:rPr lang="pl-PL" dirty="0" smtClean="0"/>
              <a:t>w świadczeniu </a:t>
            </a:r>
            <a:r>
              <a:rPr lang="pl-PL" dirty="0"/>
              <a:t>poradnictwa obywatelskiego i uzyskała </a:t>
            </a:r>
            <a:r>
              <a:rPr lang="pl-PL" dirty="0" smtClean="0"/>
              <a:t>zaświadczenie potwierdzające </a:t>
            </a:r>
            <a:r>
              <a:rPr lang="pl-PL" dirty="0"/>
              <a:t>posiadanie wiedzy i umiejętności w tym zakresie wydane </a:t>
            </a:r>
            <a:r>
              <a:rPr lang="pl-PL" dirty="0" smtClean="0"/>
              <a:t>przez odpowiednią instytucje 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729" y="382385"/>
            <a:ext cx="2371272" cy="175066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2684" y="5760625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234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Jak wygląda szkolenie z zakresu poradnictwa obywatelskiego?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4978" y="1874517"/>
            <a:ext cx="7549422" cy="3593591"/>
          </a:xfrm>
        </p:spPr>
        <p:txBody>
          <a:bodyPr anchor="ctr"/>
          <a:lstStyle/>
          <a:p>
            <a:r>
              <a:rPr lang="pl-PL" dirty="0" smtClean="0"/>
              <a:t>Cały kurs trwa 70 godzin. Można go podzielić na 3 etapy: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15 godzin – zajęcia z metodyki pracy doradcy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20 godzin- zagadnienia związane z poradnictwem osób zadłużonych 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35 godzin szkolenia merytorycznego może zostać poświęcone tematyce zabezpieczenia społecznego, spraw mieszkaniowych, dziedziczenia, własności oraz różnych dziedzin prawa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500" y="2380330"/>
            <a:ext cx="2997200" cy="2581963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2684" y="5760625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86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Czego można się nauczyć na kursie?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 ramach 70-godzinowego szkolenia na doradcę odbywa się wiele ciekawych kursów. Ich tematyka to m.in..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Korzystanie z pomocy społecznej + Egzekucja komornicza </a:t>
            </a:r>
            <a:endParaRPr lang="pl-PL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Szkolenie </a:t>
            </a:r>
            <a:r>
              <a:rPr lang="pl-PL" dirty="0"/>
              <a:t>podstawowe z poradnictwa </a:t>
            </a:r>
            <a:r>
              <a:rPr lang="pl-PL" dirty="0" smtClean="0"/>
              <a:t>obywatelskiego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Prawa konsumenta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Poradnictwo dla osób doświadczających przemocy w </a:t>
            </a:r>
            <a:r>
              <a:rPr lang="pl-PL" dirty="0" smtClean="0"/>
              <a:t>rodzinie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Pokonywanie trudności w pracy doradcy </a:t>
            </a:r>
            <a:r>
              <a:rPr lang="pl-PL" dirty="0" smtClean="0"/>
              <a:t>poradnictwa obywatelskiego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Wsparcie </a:t>
            </a:r>
            <a:r>
              <a:rPr lang="pl-PL" dirty="0"/>
              <a:t>dla osób zagrożonych </a:t>
            </a:r>
            <a:r>
              <a:rPr lang="pl-PL" dirty="0" smtClean="0"/>
              <a:t>utratą zatrudnienia </a:t>
            </a:r>
            <a:r>
              <a:rPr lang="pl-PL" dirty="0"/>
              <a:t>i bezrobotnych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059" y="5742388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5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 takie szkolenie jest bezpłatne?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NIE. </a:t>
            </a:r>
          </a:p>
          <a:p>
            <a:r>
              <a:rPr lang="pl-PL" dirty="0" smtClean="0"/>
              <a:t>Za szkolenie łącznie z egzaminem się płaci. </a:t>
            </a:r>
          </a:p>
          <a:p>
            <a:r>
              <a:rPr lang="pl-PL" dirty="0" smtClean="0"/>
              <a:t>Jednym z podmiotów uprawnionych do prowadzenia tego typu szkoleń jest Związek Biur Porad Obywatelskich – na ich stronie internetowej można znaleźć informacje na temat kursów, ich cen oraz miejsc, w których są prowadzone. </a:t>
            </a:r>
          </a:p>
          <a:p>
            <a:r>
              <a:rPr lang="pl-PL" b="1" dirty="0"/>
              <a:t>Link: </a:t>
            </a:r>
            <a:r>
              <a:rPr lang="pl-PL" b="1" dirty="0">
                <a:hlinkClick r:id="rId2"/>
              </a:rPr>
              <a:t>https://zbpo.org.pl</a:t>
            </a:r>
            <a:r>
              <a:rPr lang="pl-PL" b="1" dirty="0" smtClean="0">
                <a:hlinkClick r:id="rId2"/>
              </a:rPr>
              <a:t>/</a:t>
            </a:r>
            <a:endParaRPr lang="pl-PL" b="1" dirty="0" smtClean="0"/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2807" y="5665076"/>
            <a:ext cx="2859272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5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TM10001106[[fn=Znaczek]]</Template>
  <TotalTime>249</TotalTime>
  <Words>662</Words>
  <Application>Microsoft Office PowerPoint</Application>
  <PresentationFormat>Panoramiczny</PresentationFormat>
  <Paragraphs>62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Gill Sans MT</vt:lpstr>
      <vt:lpstr>Impact</vt:lpstr>
      <vt:lpstr>Wingdings</vt:lpstr>
      <vt:lpstr>Badge</vt:lpstr>
      <vt:lpstr>Doradca obywatelski </vt:lpstr>
      <vt:lpstr>Pojęcie doradcy obywatelskiego </vt:lpstr>
      <vt:lpstr>Jakimi sprawami przede wszystkim zajmuje się doradca obywatelski?</vt:lpstr>
      <vt:lpstr>Nieodpłatne poradnictwo obywatelskie</vt:lpstr>
      <vt:lpstr>Jaki kierunek można skończyć by zostać doradcą obywatelskim?</vt:lpstr>
      <vt:lpstr>Jaki jest niezbędny warunek do spełnienia?</vt:lpstr>
      <vt:lpstr>Jak wygląda szkolenie z zakresu poradnictwa obywatelskiego?</vt:lpstr>
      <vt:lpstr>Czego można się nauczyć na kursie?</vt:lpstr>
      <vt:lpstr>Czy takie szkolenie jest bezpłatne?</vt:lpstr>
      <vt:lpstr>Jak zostać doradcą w 3 krokach</vt:lpstr>
      <vt:lpstr>Pamiętajmy!</vt:lpstr>
      <vt:lpstr>Co obejmuje kurs doszkalający? </vt:lpstr>
      <vt:lpstr>Czy kursy doszkalające są obowiązkowe?</vt:lpstr>
      <vt:lpstr>O czym warto pamiętać?</vt:lpstr>
      <vt:lpstr>Nieodpłatna pomoc prawna</vt:lpstr>
      <vt:lpstr>Źródła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Doradca obywatelski</dc:title>
  <dc:creator>Praktykant</dc:creator>
  <cp:lastModifiedBy>Praktykant</cp:lastModifiedBy>
  <cp:revision>43</cp:revision>
  <dcterms:created xsi:type="dcterms:W3CDTF">2022-06-07T12:06:36Z</dcterms:created>
  <dcterms:modified xsi:type="dcterms:W3CDTF">2022-08-23T08:31:48Z</dcterms:modified>
</cp:coreProperties>
</file>